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3300" b="0" i="0" u="none" strike="noStrike" cap="all" spc="0" normalizeH="0" baseline="0">
        <a:ln>
          <a:noFill/>
        </a:ln>
        <a:solidFill>
          <a:srgbClr val="515252"/>
        </a:solidFill>
        <a:effectLst/>
        <a:uFillTx/>
        <a:latin typeface="Lato Bold"/>
        <a:ea typeface="Lato Bold"/>
        <a:cs typeface="Lato Bold"/>
        <a:sym typeface="Lato Bold"/>
      </a:defRPr>
    </a:lvl1pPr>
    <a:lvl2pPr marL="0" marR="0" indent="228600" algn="ctr" defTabSz="825500" rtl="0" fontAlgn="auto" latinLnBrk="0" hangingPunct="0">
      <a:lnSpc>
        <a:spcPct val="100000"/>
      </a:lnSpc>
      <a:spcBef>
        <a:spcPts val="0"/>
      </a:spcBef>
      <a:spcAft>
        <a:spcPts val="0"/>
      </a:spcAft>
      <a:buClrTx/>
      <a:buSzTx/>
      <a:buFontTx/>
      <a:buNone/>
      <a:tabLst/>
      <a:defRPr kumimoji="0" sz="3300" b="0" i="0" u="none" strike="noStrike" cap="all" spc="0" normalizeH="0" baseline="0">
        <a:ln>
          <a:noFill/>
        </a:ln>
        <a:solidFill>
          <a:srgbClr val="515252"/>
        </a:solidFill>
        <a:effectLst/>
        <a:uFillTx/>
        <a:latin typeface="Lato Bold"/>
        <a:ea typeface="Lato Bold"/>
        <a:cs typeface="Lato Bold"/>
        <a:sym typeface="Lato Bold"/>
      </a:defRPr>
    </a:lvl2pPr>
    <a:lvl3pPr marL="0" marR="0" indent="457200" algn="ctr" defTabSz="825500" rtl="0" fontAlgn="auto" latinLnBrk="0" hangingPunct="0">
      <a:lnSpc>
        <a:spcPct val="100000"/>
      </a:lnSpc>
      <a:spcBef>
        <a:spcPts val="0"/>
      </a:spcBef>
      <a:spcAft>
        <a:spcPts val="0"/>
      </a:spcAft>
      <a:buClrTx/>
      <a:buSzTx/>
      <a:buFontTx/>
      <a:buNone/>
      <a:tabLst/>
      <a:defRPr kumimoji="0" sz="3300" b="0" i="0" u="none" strike="noStrike" cap="all" spc="0" normalizeH="0" baseline="0">
        <a:ln>
          <a:noFill/>
        </a:ln>
        <a:solidFill>
          <a:srgbClr val="515252"/>
        </a:solidFill>
        <a:effectLst/>
        <a:uFillTx/>
        <a:latin typeface="Lato Bold"/>
        <a:ea typeface="Lato Bold"/>
        <a:cs typeface="Lato Bold"/>
        <a:sym typeface="Lato Bold"/>
      </a:defRPr>
    </a:lvl3pPr>
    <a:lvl4pPr marL="0" marR="0" indent="685800" algn="ctr" defTabSz="825500" rtl="0" fontAlgn="auto" latinLnBrk="0" hangingPunct="0">
      <a:lnSpc>
        <a:spcPct val="100000"/>
      </a:lnSpc>
      <a:spcBef>
        <a:spcPts val="0"/>
      </a:spcBef>
      <a:spcAft>
        <a:spcPts val="0"/>
      </a:spcAft>
      <a:buClrTx/>
      <a:buSzTx/>
      <a:buFontTx/>
      <a:buNone/>
      <a:tabLst/>
      <a:defRPr kumimoji="0" sz="3300" b="0" i="0" u="none" strike="noStrike" cap="all" spc="0" normalizeH="0" baseline="0">
        <a:ln>
          <a:noFill/>
        </a:ln>
        <a:solidFill>
          <a:srgbClr val="515252"/>
        </a:solidFill>
        <a:effectLst/>
        <a:uFillTx/>
        <a:latin typeface="Lato Bold"/>
        <a:ea typeface="Lato Bold"/>
        <a:cs typeface="Lato Bold"/>
        <a:sym typeface="Lato Bold"/>
      </a:defRPr>
    </a:lvl4pPr>
    <a:lvl5pPr marL="0" marR="0" indent="914400" algn="ctr" defTabSz="825500" rtl="0" fontAlgn="auto" latinLnBrk="0" hangingPunct="0">
      <a:lnSpc>
        <a:spcPct val="100000"/>
      </a:lnSpc>
      <a:spcBef>
        <a:spcPts val="0"/>
      </a:spcBef>
      <a:spcAft>
        <a:spcPts val="0"/>
      </a:spcAft>
      <a:buClrTx/>
      <a:buSzTx/>
      <a:buFontTx/>
      <a:buNone/>
      <a:tabLst/>
      <a:defRPr kumimoji="0" sz="3300" b="0" i="0" u="none" strike="noStrike" cap="all" spc="0" normalizeH="0" baseline="0">
        <a:ln>
          <a:noFill/>
        </a:ln>
        <a:solidFill>
          <a:srgbClr val="515252"/>
        </a:solidFill>
        <a:effectLst/>
        <a:uFillTx/>
        <a:latin typeface="Lato Bold"/>
        <a:ea typeface="Lato Bold"/>
        <a:cs typeface="Lato Bold"/>
        <a:sym typeface="Lato Bold"/>
      </a:defRPr>
    </a:lvl5pPr>
    <a:lvl6pPr marL="0" marR="0" indent="1143000" algn="ctr" defTabSz="825500" rtl="0" fontAlgn="auto" latinLnBrk="0" hangingPunct="0">
      <a:lnSpc>
        <a:spcPct val="100000"/>
      </a:lnSpc>
      <a:spcBef>
        <a:spcPts val="0"/>
      </a:spcBef>
      <a:spcAft>
        <a:spcPts val="0"/>
      </a:spcAft>
      <a:buClrTx/>
      <a:buSzTx/>
      <a:buFontTx/>
      <a:buNone/>
      <a:tabLst/>
      <a:defRPr kumimoji="0" sz="3300" b="0" i="0" u="none" strike="noStrike" cap="all" spc="0" normalizeH="0" baseline="0">
        <a:ln>
          <a:noFill/>
        </a:ln>
        <a:solidFill>
          <a:srgbClr val="515252"/>
        </a:solidFill>
        <a:effectLst/>
        <a:uFillTx/>
        <a:latin typeface="Lato Bold"/>
        <a:ea typeface="Lato Bold"/>
        <a:cs typeface="Lato Bold"/>
        <a:sym typeface="Lato Bold"/>
      </a:defRPr>
    </a:lvl6pPr>
    <a:lvl7pPr marL="0" marR="0" indent="1371600" algn="ctr" defTabSz="825500" rtl="0" fontAlgn="auto" latinLnBrk="0" hangingPunct="0">
      <a:lnSpc>
        <a:spcPct val="100000"/>
      </a:lnSpc>
      <a:spcBef>
        <a:spcPts val="0"/>
      </a:spcBef>
      <a:spcAft>
        <a:spcPts val="0"/>
      </a:spcAft>
      <a:buClrTx/>
      <a:buSzTx/>
      <a:buFontTx/>
      <a:buNone/>
      <a:tabLst/>
      <a:defRPr kumimoji="0" sz="3300" b="0" i="0" u="none" strike="noStrike" cap="all" spc="0" normalizeH="0" baseline="0">
        <a:ln>
          <a:noFill/>
        </a:ln>
        <a:solidFill>
          <a:srgbClr val="515252"/>
        </a:solidFill>
        <a:effectLst/>
        <a:uFillTx/>
        <a:latin typeface="Lato Bold"/>
        <a:ea typeface="Lato Bold"/>
        <a:cs typeface="Lato Bold"/>
        <a:sym typeface="Lato Bold"/>
      </a:defRPr>
    </a:lvl7pPr>
    <a:lvl8pPr marL="0" marR="0" indent="1600200" algn="ctr" defTabSz="825500" rtl="0" fontAlgn="auto" latinLnBrk="0" hangingPunct="0">
      <a:lnSpc>
        <a:spcPct val="100000"/>
      </a:lnSpc>
      <a:spcBef>
        <a:spcPts val="0"/>
      </a:spcBef>
      <a:spcAft>
        <a:spcPts val="0"/>
      </a:spcAft>
      <a:buClrTx/>
      <a:buSzTx/>
      <a:buFontTx/>
      <a:buNone/>
      <a:tabLst/>
      <a:defRPr kumimoji="0" sz="3300" b="0" i="0" u="none" strike="noStrike" cap="all" spc="0" normalizeH="0" baseline="0">
        <a:ln>
          <a:noFill/>
        </a:ln>
        <a:solidFill>
          <a:srgbClr val="515252"/>
        </a:solidFill>
        <a:effectLst/>
        <a:uFillTx/>
        <a:latin typeface="Lato Bold"/>
        <a:ea typeface="Lato Bold"/>
        <a:cs typeface="Lato Bold"/>
        <a:sym typeface="Lato Bold"/>
      </a:defRPr>
    </a:lvl8pPr>
    <a:lvl9pPr marL="0" marR="0" indent="1828800" algn="ctr" defTabSz="825500" rtl="0" fontAlgn="auto" latinLnBrk="0" hangingPunct="0">
      <a:lnSpc>
        <a:spcPct val="100000"/>
      </a:lnSpc>
      <a:spcBef>
        <a:spcPts val="0"/>
      </a:spcBef>
      <a:spcAft>
        <a:spcPts val="0"/>
      </a:spcAft>
      <a:buClrTx/>
      <a:buSzTx/>
      <a:buFontTx/>
      <a:buNone/>
      <a:tabLst/>
      <a:defRPr kumimoji="0" sz="3300" b="0" i="0" u="none" strike="noStrike" cap="all" spc="0" normalizeH="0" baseline="0">
        <a:ln>
          <a:noFill/>
        </a:ln>
        <a:solidFill>
          <a:srgbClr val="515252"/>
        </a:solidFill>
        <a:effectLst/>
        <a:uFillTx/>
        <a:latin typeface="Lato Bold"/>
        <a:ea typeface="Lato Bold"/>
        <a:cs typeface="Lato Bold"/>
        <a:sym typeface="Lato Bold"/>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Lato Light"/>
          <a:ea typeface="Lato Light"/>
          <a:cs typeface="Lato Ligh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Lato Bold"/>
          <a:ea typeface="Lato Bold"/>
          <a:cs typeface="Lato Bold"/>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
          <a:latin typeface="Lato Light"/>
          <a:ea typeface="Lato Light"/>
          <a:cs typeface="Lato Light"/>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Lato Bold"/>
          <a:ea typeface="Lato Bold"/>
          <a:cs typeface="Lato Bold"/>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
          <a:latin typeface="Lato Light"/>
          <a:ea typeface="Lato Light"/>
          <a:cs typeface="Lato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Lato Bold"/>
          <a:ea typeface="Lato Bold"/>
          <a:cs typeface="Lato Bold"/>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
          <a:latin typeface="Lato Light"/>
          <a:ea typeface="Lato Light"/>
          <a:cs typeface="Lato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Lato Bold"/>
          <a:ea typeface="Lato Bold"/>
          <a:cs typeface="Lato Bold"/>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
          <a:latin typeface="Lato Light"/>
          <a:ea typeface="Lato Light"/>
          <a:cs typeface="Lato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4D7"/>
          </a:solidFill>
        </a:fill>
      </a:tcStyle>
    </a:wholeTbl>
    <a:band2H>
      <a:tcTxStyle/>
      <a:tcStyle>
        <a:tcBdr/>
        <a:fill>
          <a:solidFill>
            <a:srgbClr val="C3C2C2"/>
          </a:solidFill>
        </a:fill>
      </a:tcStyle>
    </a:band2H>
    <a:firstCol>
      <a:tcTxStyle b="on" i="off">
        <a:font>
          <a:latin typeface="Lato Bold"/>
          <a:ea typeface="Lato Bold"/>
          <a:cs typeface="Lato Bold"/>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Lato Bold"/>
          <a:ea typeface="Lato Bold"/>
          <a:cs typeface="Lato Bold"/>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Lato Bold"/>
          <a:ea typeface="Lato Bold"/>
          <a:cs typeface="Lato Bold"/>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
          <a:latin typeface="Lato Light"/>
          <a:ea typeface="Lato Light"/>
          <a:cs typeface="Lato Light"/>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Lato Bold"/>
          <a:ea typeface="Lato Bold"/>
          <a:cs typeface="Lato Bold"/>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Lato Bold"/>
          <a:ea typeface="Lato Bold"/>
          <a:cs typeface="Lato Bold"/>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Lato Bold"/>
          <a:ea typeface="Lato Bold"/>
          <a:cs typeface="Lato Bold"/>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
          <a:latin typeface="Lato Light"/>
          <a:ea typeface="Lato Light"/>
          <a:cs typeface="Lato Light"/>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Lato Bold"/>
          <a:ea typeface="Lato Bold"/>
          <a:cs typeface="Lato Bold"/>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Lato Bold"/>
          <a:ea typeface="Lato Bold"/>
          <a:cs typeface="Lato Bold"/>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Lato Bold"/>
          <a:ea typeface="Lato Bold"/>
          <a:cs typeface="Lato Bold"/>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
          <a:latin typeface="Lato Light"/>
          <a:ea typeface="Lato Light"/>
          <a:cs typeface="Lato Light"/>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Lato Bold"/>
          <a:ea typeface="Lato Bold"/>
          <a:cs typeface="Lato Bold"/>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Lato Bold"/>
          <a:ea typeface="Lato Bold"/>
          <a:cs typeface="Lato Bold"/>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Lato Bold"/>
          <a:ea typeface="Lato Bold"/>
          <a:cs typeface="Lato Bold"/>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46"/>
  </p:normalViewPr>
  <p:slideViewPr>
    <p:cSldViewPr snapToGrid="0" snapToObjects="1">
      <p:cViewPr varScale="1">
        <p:scale>
          <a:sx n="26" d="100"/>
          <a:sy n="26" d="100"/>
        </p:scale>
        <p:origin x="864" y="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1" name="Shape 101"/>
          <p:cNvSpPr>
            <a:spLocks noGrp="1" noRot="1" noChangeAspect="1"/>
          </p:cNvSpPr>
          <p:nvPr>
            <p:ph type="sldImg"/>
          </p:nvPr>
        </p:nvSpPr>
        <p:spPr>
          <a:xfrm>
            <a:off x="1143000" y="685800"/>
            <a:ext cx="4572000" cy="3429000"/>
          </a:xfrm>
          <a:prstGeom prst="rect">
            <a:avLst/>
          </a:prstGeom>
        </p:spPr>
        <p:txBody>
          <a:bodyPr/>
          <a:lstStyle/>
          <a:p>
            <a:endParaRPr/>
          </a:p>
        </p:txBody>
      </p:sp>
      <p:sp>
        <p:nvSpPr>
          <p:cNvPr id="102" name="Shape 102"/>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Lato Regular"/>
        <a:ea typeface="Lato Regular"/>
        <a:cs typeface="Lato Regular"/>
        <a:sym typeface="Lato Regular"/>
      </a:defRPr>
    </a:lvl1pPr>
    <a:lvl2pPr indent="228600" defTabSz="457200" latinLnBrk="0">
      <a:lnSpc>
        <a:spcPct val="117999"/>
      </a:lnSpc>
      <a:defRPr sz="2200">
        <a:latin typeface="Lato Regular"/>
        <a:ea typeface="Lato Regular"/>
        <a:cs typeface="Lato Regular"/>
        <a:sym typeface="Lato Regular"/>
      </a:defRPr>
    </a:lvl2pPr>
    <a:lvl3pPr indent="457200" defTabSz="457200" latinLnBrk="0">
      <a:lnSpc>
        <a:spcPct val="117999"/>
      </a:lnSpc>
      <a:defRPr sz="2200">
        <a:latin typeface="Lato Regular"/>
        <a:ea typeface="Lato Regular"/>
        <a:cs typeface="Lato Regular"/>
        <a:sym typeface="Lato Regular"/>
      </a:defRPr>
    </a:lvl3pPr>
    <a:lvl4pPr indent="685800" defTabSz="457200" latinLnBrk="0">
      <a:lnSpc>
        <a:spcPct val="117999"/>
      </a:lnSpc>
      <a:defRPr sz="2200">
        <a:latin typeface="Lato Regular"/>
        <a:ea typeface="Lato Regular"/>
        <a:cs typeface="Lato Regular"/>
        <a:sym typeface="Lato Regular"/>
      </a:defRPr>
    </a:lvl4pPr>
    <a:lvl5pPr indent="914400" defTabSz="457200" latinLnBrk="0">
      <a:lnSpc>
        <a:spcPct val="117999"/>
      </a:lnSpc>
      <a:defRPr sz="2200">
        <a:latin typeface="Lato Regular"/>
        <a:ea typeface="Lato Regular"/>
        <a:cs typeface="Lato Regular"/>
        <a:sym typeface="Lato Regular"/>
      </a:defRPr>
    </a:lvl5pPr>
    <a:lvl6pPr indent="1143000" defTabSz="457200" latinLnBrk="0">
      <a:lnSpc>
        <a:spcPct val="117999"/>
      </a:lnSpc>
      <a:defRPr sz="2200">
        <a:latin typeface="Lato Regular"/>
        <a:ea typeface="Lato Regular"/>
        <a:cs typeface="Lato Regular"/>
        <a:sym typeface="Lato Regular"/>
      </a:defRPr>
    </a:lvl6pPr>
    <a:lvl7pPr indent="1371600" defTabSz="457200" latinLnBrk="0">
      <a:lnSpc>
        <a:spcPct val="117999"/>
      </a:lnSpc>
      <a:defRPr sz="2200">
        <a:latin typeface="Lato Regular"/>
        <a:ea typeface="Lato Regular"/>
        <a:cs typeface="Lato Regular"/>
        <a:sym typeface="Lato Regular"/>
      </a:defRPr>
    </a:lvl7pPr>
    <a:lvl8pPr indent="1600200" defTabSz="457200" latinLnBrk="0">
      <a:lnSpc>
        <a:spcPct val="117999"/>
      </a:lnSpc>
      <a:defRPr sz="2200">
        <a:latin typeface="Lato Regular"/>
        <a:ea typeface="Lato Regular"/>
        <a:cs typeface="Lato Regular"/>
        <a:sym typeface="Lato Regular"/>
      </a:defRPr>
    </a:lvl8pPr>
    <a:lvl9pPr indent="1828800" defTabSz="457200" latinLnBrk="0">
      <a:lnSpc>
        <a:spcPct val="117999"/>
      </a:lnSpc>
      <a:defRPr sz="2200">
        <a:latin typeface="Lato Regular"/>
        <a:ea typeface="Lato Regular"/>
        <a:cs typeface="Lato Regular"/>
        <a:sym typeface="Lato Regular"/>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Blank Dark">
    <p:bg>
      <p:bgPr>
        <a:solidFill>
          <a:srgbClr val="222328"/>
        </a:solidFill>
        <a:effectLst/>
      </p:bgPr>
    </p:bg>
    <p:spTree>
      <p:nvGrpSpPr>
        <p:cNvPr id="1" name=""/>
        <p:cNvGrpSpPr/>
        <p:nvPr/>
      </p:nvGrpSpPr>
      <p:grpSpPr>
        <a:xfrm>
          <a:off x="0" y="0"/>
          <a:ext cx="0" cy="0"/>
          <a:chOff x="0" y="0"/>
          <a:chExt cx="0" cy="0"/>
        </a:xfrm>
      </p:grpSpPr>
      <p:sp>
        <p:nvSpPr>
          <p:cNvPr id="1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Cover">
    <p:spTree>
      <p:nvGrpSpPr>
        <p:cNvPr id="1" name=""/>
        <p:cNvGrpSpPr/>
        <p:nvPr/>
      </p:nvGrpSpPr>
      <p:grpSpPr>
        <a:xfrm>
          <a:off x="0" y="0"/>
          <a:ext cx="0" cy="0"/>
          <a:chOff x="0" y="0"/>
          <a:chExt cx="0" cy="0"/>
        </a:xfrm>
      </p:grpSpPr>
      <p:sp>
        <p:nvSpPr>
          <p:cNvPr id="25" name="Image"/>
          <p:cNvSpPr>
            <a:spLocks noGrp="1"/>
          </p:cNvSpPr>
          <p:nvPr>
            <p:ph type="pic" sz="quarter" idx="13"/>
          </p:nvPr>
        </p:nvSpPr>
        <p:spPr>
          <a:xfrm>
            <a:off x="19860866" y="-1855564"/>
            <a:ext cx="7017526" cy="7017525"/>
          </a:xfrm>
          <a:prstGeom prst="rect">
            <a:avLst/>
          </a:prstGeom>
        </p:spPr>
        <p:txBody>
          <a:bodyPr lIns="91439" tIns="45719" rIns="91439" bIns="45719" anchor="t">
            <a:noAutofit/>
          </a:bodyPr>
          <a:lstStyle/>
          <a:p>
            <a:endParaRPr/>
          </a:p>
        </p:txBody>
      </p:sp>
      <p:sp>
        <p:nvSpPr>
          <p:cNvPr id="26" name="Image"/>
          <p:cNvSpPr>
            <a:spLocks noGrp="1"/>
          </p:cNvSpPr>
          <p:nvPr>
            <p:ph type="pic" sz="quarter" idx="14"/>
          </p:nvPr>
        </p:nvSpPr>
        <p:spPr>
          <a:xfrm>
            <a:off x="19778505" y="9402764"/>
            <a:ext cx="7156901" cy="7156901"/>
          </a:xfrm>
          <a:prstGeom prst="rect">
            <a:avLst/>
          </a:prstGeom>
        </p:spPr>
        <p:txBody>
          <a:bodyPr lIns="91439" tIns="45719" rIns="91439" bIns="45719" anchor="t">
            <a:noAutofit/>
          </a:bodyPr>
          <a:lstStyle/>
          <a:p>
            <a:endParaRPr/>
          </a:p>
        </p:txBody>
      </p:sp>
      <p:sp>
        <p:nvSpPr>
          <p:cNvPr id="27" name="Image"/>
          <p:cNvSpPr>
            <a:spLocks noGrp="1"/>
          </p:cNvSpPr>
          <p:nvPr>
            <p:ph type="pic" sz="quarter" idx="15"/>
          </p:nvPr>
        </p:nvSpPr>
        <p:spPr>
          <a:xfrm>
            <a:off x="16578592" y="3703118"/>
            <a:ext cx="7156765" cy="7156766"/>
          </a:xfrm>
          <a:prstGeom prst="rect">
            <a:avLst/>
          </a:prstGeom>
        </p:spPr>
        <p:txBody>
          <a:bodyPr lIns="91439" tIns="45719" rIns="91439" bIns="45719" anchor="t">
            <a:noAutofit/>
          </a:bodyPr>
          <a:lstStyle/>
          <a:p>
            <a:endParaRPr/>
          </a:p>
        </p:txBody>
      </p:sp>
      <p:sp>
        <p:nvSpPr>
          <p:cNvPr id="28" name="Image"/>
          <p:cNvSpPr>
            <a:spLocks noGrp="1"/>
          </p:cNvSpPr>
          <p:nvPr>
            <p:ph type="pic" idx="16"/>
          </p:nvPr>
        </p:nvSpPr>
        <p:spPr>
          <a:xfrm>
            <a:off x="9008802" y="-5403956"/>
            <a:ext cx="11761600" cy="11761600"/>
          </a:xfrm>
          <a:prstGeom prst="rect">
            <a:avLst/>
          </a:prstGeom>
        </p:spPr>
        <p:txBody>
          <a:bodyPr lIns="91439" tIns="45719" rIns="91439" bIns="45719" anchor="t">
            <a:noAutofit/>
          </a:bodyPr>
          <a:lstStyle/>
          <a:p>
            <a:endParaRPr/>
          </a:p>
        </p:txBody>
      </p:sp>
      <p:sp>
        <p:nvSpPr>
          <p:cNvPr id="29" name="Drop Image Here.png"/>
          <p:cNvSpPr>
            <a:spLocks noGrp="1"/>
          </p:cNvSpPr>
          <p:nvPr>
            <p:ph type="pic" idx="17"/>
          </p:nvPr>
        </p:nvSpPr>
        <p:spPr>
          <a:xfrm>
            <a:off x="9003822" y="8255000"/>
            <a:ext cx="11761600" cy="11761600"/>
          </a:xfrm>
          <a:prstGeom prst="rect">
            <a:avLst/>
          </a:prstGeom>
        </p:spPr>
        <p:txBody>
          <a:bodyPr lIns="91439" tIns="45719" rIns="91439" bIns="45719" anchor="t">
            <a:noAutofit/>
          </a:bodyPr>
          <a:lstStyle/>
          <a:p>
            <a:endParaRPr/>
          </a:p>
        </p:txBody>
      </p:sp>
      <p:sp>
        <p:nvSpPr>
          <p:cNvPr id="3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Basic 1">
    <p:spTree>
      <p:nvGrpSpPr>
        <p:cNvPr id="1" name=""/>
        <p:cNvGrpSpPr/>
        <p:nvPr/>
      </p:nvGrpSpPr>
      <p:grpSpPr>
        <a:xfrm>
          <a:off x="0" y="0"/>
          <a:ext cx="0" cy="0"/>
          <a:chOff x="0" y="0"/>
          <a:chExt cx="0" cy="0"/>
        </a:xfrm>
      </p:grpSpPr>
      <p:sp>
        <p:nvSpPr>
          <p:cNvPr id="37" name="Body Level One…"/>
          <p:cNvSpPr txBox="1">
            <a:spLocks noGrp="1"/>
          </p:cNvSpPr>
          <p:nvPr>
            <p:ph type="body" sz="quarter" idx="1"/>
          </p:nvPr>
        </p:nvSpPr>
        <p:spPr>
          <a:xfrm>
            <a:off x="3803650" y="2512061"/>
            <a:ext cx="16776700" cy="609601"/>
          </a:xfrm>
          <a:prstGeom prst="rect">
            <a:avLst/>
          </a:prstGeom>
        </p:spPr>
        <p:txBody>
          <a:bodyPr anchor="t">
            <a:noAutofit/>
          </a:bodyPr>
          <a:lstStyle>
            <a:lvl1pPr marL="0" indent="0" algn="ctr">
              <a:spcBef>
                <a:spcPts val="0"/>
              </a:spcBef>
              <a:buSzTx/>
              <a:buNone/>
              <a:defRPr sz="3400">
                <a:solidFill>
                  <a:srgbClr val="515252"/>
                </a:solidFill>
              </a:defRPr>
            </a:lvl1pPr>
            <a:lvl2pPr marL="0" indent="228600" algn="ctr">
              <a:spcBef>
                <a:spcPts val="0"/>
              </a:spcBef>
              <a:buSzTx/>
              <a:buNone/>
              <a:defRPr sz="3400">
                <a:solidFill>
                  <a:srgbClr val="515252"/>
                </a:solidFill>
              </a:defRPr>
            </a:lvl2pPr>
            <a:lvl3pPr marL="0" indent="457200" algn="ctr">
              <a:spcBef>
                <a:spcPts val="0"/>
              </a:spcBef>
              <a:buSzTx/>
              <a:buNone/>
              <a:defRPr sz="3400">
                <a:solidFill>
                  <a:srgbClr val="515252"/>
                </a:solidFill>
              </a:defRPr>
            </a:lvl3pPr>
            <a:lvl4pPr marL="0" indent="685800" algn="ctr">
              <a:spcBef>
                <a:spcPts val="0"/>
              </a:spcBef>
              <a:buSzTx/>
              <a:buNone/>
              <a:defRPr sz="3400">
                <a:solidFill>
                  <a:srgbClr val="515252"/>
                </a:solidFill>
              </a:defRPr>
            </a:lvl4pPr>
            <a:lvl5pPr marL="0" indent="914400" algn="ctr">
              <a:spcBef>
                <a:spcPts val="0"/>
              </a:spcBef>
              <a:buSzTx/>
              <a:buNone/>
              <a:defRPr sz="3400">
                <a:solidFill>
                  <a:srgbClr val="515252"/>
                </a:solidFill>
              </a:defRPr>
            </a:lvl5pPr>
          </a:lstStyle>
          <a:p>
            <a:r>
              <a:t>Body Level One</a:t>
            </a:r>
          </a:p>
          <a:p>
            <a:pPr lvl="1"/>
            <a:r>
              <a:t>Body Level Two</a:t>
            </a:r>
          </a:p>
          <a:p>
            <a:pPr lvl="2"/>
            <a:r>
              <a:t>Body Level Three</a:t>
            </a:r>
          </a:p>
          <a:p>
            <a:pPr lvl="3"/>
            <a:r>
              <a:t>Body Level Four</a:t>
            </a:r>
          </a:p>
          <a:p>
            <a:pPr lvl="4"/>
            <a:r>
              <a:t>Body Level Five</a:t>
            </a:r>
          </a:p>
        </p:txBody>
      </p:sp>
      <p:sp>
        <p:nvSpPr>
          <p:cNvPr id="38" name="Title Text"/>
          <p:cNvSpPr txBox="1">
            <a:spLocks noGrp="1"/>
          </p:cNvSpPr>
          <p:nvPr>
            <p:ph type="title"/>
          </p:nvPr>
        </p:nvSpPr>
        <p:spPr>
          <a:xfrm>
            <a:off x="2032000" y="1117600"/>
            <a:ext cx="20320000" cy="1384300"/>
          </a:xfrm>
          <a:prstGeom prst="rect">
            <a:avLst/>
          </a:prstGeom>
        </p:spPr>
        <p:txBody>
          <a:bodyPr anchor="t"/>
          <a:lstStyle>
            <a:lvl1pPr algn="ctr">
              <a:lnSpc>
                <a:spcPct val="120000"/>
              </a:lnSpc>
              <a:defRPr sz="7000"/>
            </a:lvl1pPr>
          </a:lstStyle>
          <a:p>
            <a:r>
              <a:t>Title Text</a:t>
            </a:r>
          </a:p>
        </p:txBody>
      </p:sp>
      <p:grpSp>
        <p:nvGrpSpPr>
          <p:cNvPr id="42" name="Group"/>
          <p:cNvGrpSpPr/>
          <p:nvPr/>
        </p:nvGrpSpPr>
        <p:grpSpPr>
          <a:xfrm>
            <a:off x="1155700" y="12849959"/>
            <a:ext cx="21127817" cy="574016"/>
            <a:chOff x="0" y="0"/>
            <a:chExt cx="21127816" cy="574014"/>
          </a:xfrm>
        </p:grpSpPr>
        <p:sp>
          <p:nvSpPr>
            <p:cNvPr id="40" name="Mutually Exclusive Collectively Exhaustive"/>
            <p:cNvSpPr txBox="1"/>
            <p:nvPr/>
          </p:nvSpPr>
          <p:spPr>
            <a:xfrm>
              <a:off x="16614724" y="62199"/>
              <a:ext cx="4513092" cy="39868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91392" tIns="91392" rIns="91392" bIns="91392" numCol="1" anchor="ctr">
              <a:spAutoFit/>
            </a:bodyPr>
            <a:lstStyle>
              <a:lvl1pPr algn="r" defTabSz="457200">
                <a:defRPr sz="1400">
                  <a:solidFill>
                    <a:srgbClr val="A5A5A5"/>
                  </a:solidFill>
                </a:defRPr>
              </a:lvl1pPr>
            </a:lstStyle>
            <a:p>
              <a:r>
                <a:t>Mutually Exclusive Collectively Exhaustive</a:t>
              </a:r>
            </a:p>
          </p:txBody>
        </p:sp>
        <p:pic>
          <p:nvPicPr>
            <p:cNvPr id="41" name="02_Color_Wide (1).png" descr="02_Color_Wide (1).png"/>
            <p:cNvPicPr>
              <a:picLocks noChangeAspect="1"/>
            </p:cNvPicPr>
            <p:nvPr/>
          </p:nvPicPr>
          <p:blipFill>
            <a:blip r:embed="rId2">
              <a:extLst/>
            </a:blip>
            <a:srcRect l="6761" t="27944" b="21192"/>
            <a:stretch>
              <a:fillRect/>
            </a:stretch>
          </p:blipFill>
          <p:spPr>
            <a:xfrm>
              <a:off x="0" y="0"/>
              <a:ext cx="2805963" cy="574014"/>
            </a:xfrm>
            <a:prstGeom prst="rect">
              <a:avLst/>
            </a:prstGeom>
            <a:ln w="12700" cap="flat">
              <a:noFill/>
              <a:miter lim="400000"/>
            </a:ln>
            <a:effectLst/>
          </p:spPr>
        </p:pic>
      </p:grpSp>
      <p:sp>
        <p:nvSpPr>
          <p:cNvPr id="43" name="Slide Number"/>
          <p:cNvSpPr txBox="1">
            <a:spLocks noGrp="1"/>
          </p:cNvSpPr>
          <p:nvPr>
            <p:ph type="sldNum" sz="quarter" idx="2"/>
          </p:nvPr>
        </p:nvSpPr>
        <p:spPr>
          <a:xfrm>
            <a:off x="23066526" y="12889317"/>
            <a:ext cx="408941" cy="406401"/>
          </a:xfrm>
          <a:prstGeom prst="rect">
            <a:avLst/>
          </a:prstGeom>
        </p:spPr>
        <p:txBody>
          <a:bodyPr/>
          <a:lstStyle>
            <a:lvl1pPr>
              <a:defRPr sz="2000">
                <a:solidFill>
                  <a:srgbClr val="A5A5A5"/>
                </a:solidFill>
                <a:latin typeface="Lato Bold"/>
                <a:ea typeface="Lato Bold"/>
                <a:cs typeface="Lato Bold"/>
                <a:sym typeface="Lato Bold"/>
              </a:defRPr>
            </a:lvl1pPr>
          </a:lstStyle>
          <a:p>
            <a:fld id="{86CB4B4D-7CA3-9044-876B-883B54F8677D}" type="slidenum">
              <a:t>‹#›</a:t>
            </a:fld>
            <a:endParaRPr/>
          </a:p>
        </p:txBody>
      </p:sp>
      <p:cxnSp>
        <p:nvCxnSpPr>
          <p:cNvPr id="10" name="Straight Connector 9">
            <a:extLst>
              <a:ext uri="{FF2B5EF4-FFF2-40B4-BE49-F238E27FC236}">
                <a16:creationId xmlns:a16="http://schemas.microsoft.com/office/drawing/2014/main" id="{FB85B70C-2EBB-EF42-BDC2-BE1EC1FB5BC9}"/>
              </a:ext>
            </a:extLst>
          </p:cNvPr>
          <p:cNvCxnSpPr/>
          <p:nvPr userDrawn="1"/>
        </p:nvCxnSpPr>
        <p:spPr>
          <a:xfrm>
            <a:off x="22547620" y="12875405"/>
            <a:ext cx="0" cy="475488"/>
          </a:xfrm>
          <a:prstGeom prst="line">
            <a:avLst/>
          </a:prstGeom>
          <a:noFill/>
          <a:ln w="6350" cap="flat">
            <a:solidFill>
              <a:srgbClr val="DCDEE0"/>
            </a:solidFill>
            <a:prstDash val="solid"/>
            <a:miter lim="400000"/>
          </a:ln>
          <a:effectLst/>
          <a:sp3d/>
        </p:spPr>
        <p:style>
          <a:lnRef idx="0">
            <a:scrgbClr r="0" g="0" b="0"/>
          </a:lnRef>
          <a:fillRef idx="0">
            <a:scrgbClr r="0" g="0" b="0"/>
          </a:fillRef>
          <a:effectRef idx="0">
            <a:scrgbClr r="0" g="0" b="0"/>
          </a:effectRef>
          <a:fontRef idx="none"/>
        </p:style>
      </p:cxn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Basic 2">
    <p:spTree>
      <p:nvGrpSpPr>
        <p:cNvPr id="1" name=""/>
        <p:cNvGrpSpPr/>
        <p:nvPr/>
      </p:nvGrpSpPr>
      <p:grpSpPr>
        <a:xfrm>
          <a:off x="0" y="0"/>
          <a:ext cx="0" cy="0"/>
          <a:chOff x="0" y="0"/>
          <a:chExt cx="0" cy="0"/>
        </a:xfrm>
      </p:grpSpPr>
      <p:sp>
        <p:nvSpPr>
          <p:cNvPr id="50" name="Title Text"/>
          <p:cNvSpPr txBox="1">
            <a:spLocks noGrp="1"/>
          </p:cNvSpPr>
          <p:nvPr>
            <p:ph type="title"/>
          </p:nvPr>
        </p:nvSpPr>
        <p:spPr>
          <a:xfrm>
            <a:off x="2032000" y="1117600"/>
            <a:ext cx="20320000" cy="2286000"/>
          </a:xfrm>
          <a:prstGeom prst="rect">
            <a:avLst/>
          </a:prstGeom>
        </p:spPr>
        <p:txBody>
          <a:bodyPr anchor="t"/>
          <a:lstStyle>
            <a:lvl1pPr algn="ctr">
              <a:lnSpc>
                <a:spcPct val="120000"/>
              </a:lnSpc>
              <a:defRPr sz="7000"/>
            </a:lvl1pPr>
          </a:lstStyle>
          <a:p>
            <a:r>
              <a:t>Title Text</a:t>
            </a:r>
          </a:p>
        </p:txBody>
      </p:sp>
      <p:grpSp>
        <p:nvGrpSpPr>
          <p:cNvPr id="54" name="Group"/>
          <p:cNvGrpSpPr/>
          <p:nvPr/>
        </p:nvGrpSpPr>
        <p:grpSpPr>
          <a:xfrm>
            <a:off x="1155700" y="12849959"/>
            <a:ext cx="21127817" cy="574016"/>
            <a:chOff x="0" y="0"/>
            <a:chExt cx="21127816" cy="574014"/>
          </a:xfrm>
        </p:grpSpPr>
        <p:sp>
          <p:nvSpPr>
            <p:cNvPr id="52" name="Mutually Exclusive Collectively Exhaustive"/>
            <p:cNvSpPr txBox="1"/>
            <p:nvPr/>
          </p:nvSpPr>
          <p:spPr>
            <a:xfrm>
              <a:off x="16614724" y="62199"/>
              <a:ext cx="4513092" cy="39868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91392" tIns="91392" rIns="91392" bIns="91392" numCol="1" anchor="ctr">
              <a:spAutoFit/>
            </a:bodyPr>
            <a:lstStyle>
              <a:lvl1pPr algn="r" defTabSz="457200">
                <a:defRPr sz="1400">
                  <a:solidFill>
                    <a:srgbClr val="A5A5A5"/>
                  </a:solidFill>
                </a:defRPr>
              </a:lvl1pPr>
            </a:lstStyle>
            <a:p>
              <a:r>
                <a:t>Mutually Exclusive Collectively Exhaustive</a:t>
              </a:r>
            </a:p>
          </p:txBody>
        </p:sp>
        <p:pic>
          <p:nvPicPr>
            <p:cNvPr id="53" name="02_Color_Wide (1).png" descr="02_Color_Wide (1).png"/>
            <p:cNvPicPr>
              <a:picLocks noChangeAspect="1"/>
            </p:cNvPicPr>
            <p:nvPr/>
          </p:nvPicPr>
          <p:blipFill>
            <a:blip r:embed="rId2">
              <a:extLst/>
            </a:blip>
            <a:srcRect l="6761" t="27944" b="21192"/>
            <a:stretch>
              <a:fillRect/>
            </a:stretch>
          </p:blipFill>
          <p:spPr>
            <a:xfrm>
              <a:off x="0" y="0"/>
              <a:ext cx="2805963" cy="574014"/>
            </a:xfrm>
            <a:prstGeom prst="rect">
              <a:avLst/>
            </a:prstGeom>
            <a:ln w="12700" cap="flat">
              <a:noFill/>
              <a:miter lim="400000"/>
            </a:ln>
            <a:effectLst/>
          </p:spPr>
        </p:pic>
      </p:grpSp>
      <p:sp>
        <p:nvSpPr>
          <p:cNvPr id="55" name="Slide Number"/>
          <p:cNvSpPr txBox="1">
            <a:spLocks noGrp="1"/>
          </p:cNvSpPr>
          <p:nvPr>
            <p:ph type="sldNum" sz="quarter" idx="2"/>
          </p:nvPr>
        </p:nvSpPr>
        <p:spPr>
          <a:xfrm>
            <a:off x="23066526" y="12889317"/>
            <a:ext cx="408941" cy="406401"/>
          </a:xfrm>
          <a:prstGeom prst="rect">
            <a:avLst/>
          </a:prstGeom>
        </p:spPr>
        <p:txBody>
          <a:bodyPr/>
          <a:lstStyle>
            <a:lvl1pPr>
              <a:defRPr sz="2000">
                <a:solidFill>
                  <a:srgbClr val="A5A5A5"/>
                </a:solidFill>
                <a:latin typeface="Lato Bold"/>
                <a:ea typeface="Lato Bold"/>
                <a:cs typeface="Lato Bold"/>
                <a:sym typeface="Lato Bold"/>
              </a:defRPr>
            </a:lvl1pPr>
          </a:lstStyle>
          <a:p>
            <a:fld id="{86CB4B4D-7CA3-9044-876B-883B54F8677D}" type="slidenum">
              <a:t>‹#›</a:t>
            </a:fld>
            <a:endParaRPr/>
          </a:p>
        </p:txBody>
      </p:sp>
      <p:cxnSp>
        <p:nvCxnSpPr>
          <p:cNvPr id="9" name="Straight Connector 8">
            <a:extLst>
              <a:ext uri="{FF2B5EF4-FFF2-40B4-BE49-F238E27FC236}">
                <a16:creationId xmlns:a16="http://schemas.microsoft.com/office/drawing/2014/main" id="{45390A60-6579-0A40-929F-DD327E0D2ED7}"/>
              </a:ext>
            </a:extLst>
          </p:cNvPr>
          <p:cNvCxnSpPr/>
          <p:nvPr userDrawn="1"/>
        </p:nvCxnSpPr>
        <p:spPr>
          <a:xfrm>
            <a:off x="22547620" y="12875405"/>
            <a:ext cx="0" cy="475488"/>
          </a:xfrm>
          <a:prstGeom prst="line">
            <a:avLst/>
          </a:prstGeom>
          <a:noFill/>
          <a:ln w="6350" cap="flat">
            <a:solidFill>
              <a:srgbClr val="DCDEE0"/>
            </a:solidFill>
            <a:prstDash val="solid"/>
            <a:miter lim="400000"/>
          </a:ln>
          <a:effectLst/>
          <a:sp3d/>
        </p:spPr>
        <p:style>
          <a:lnRef idx="0">
            <a:scrgbClr r="0" g="0" b="0"/>
          </a:lnRef>
          <a:fillRef idx="0">
            <a:scrgbClr r="0" g="0" b="0"/>
          </a:fillRef>
          <a:effectRef idx="0">
            <a:scrgbClr r="0" g="0" b="0"/>
          </a:effectRef>
          <a:fontRef idx="none"/>
        </p:style>
      </p:cxn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Basic 3">
    <p:spTree>
      <p:nvGrpSpPr>
        <p:cNvPr id="1" name=""/>
        <p:cNvGrpSpPr/>
        <p:nvPr/>
      </p:nvGrpSpPr>
      <p:grpSpPr>
        <a:xfrm>
          <a:off x="0" y="0"/>
          <a:ext cx="0" cy="0"/>
          <a:chOff x="0" y="0"/>
          <a:chExt cx="0" cy="0"/>
        </a:xfrm>
      </p:grpSpPr>
      <p:sp>
        <p:nvSpPr>
          <p:cNvPr id="62" name="Slide Number"/>
          <p:cNvSpPr txBox="1">
            <a:spLocks noGrp="1"/>
          </p:cNvSpPr>
          <p:nvPr>
            <p:ph type="sldNum" sz="quarter" idx="2"/>
          </p:nvPr>
        </p:nvSpPr>
        <p:spPr>
          <a:xfrm>
            <a:off x="23066526" y="12895600"/>
            <a:ext cx="408941" cy="406401"/>
          </a:xfrm>
          <a:prstGeom prst="rect">
            <a:avLst/>
          </a:prstGeom>
        </p:spPr>
        <p:txBody>
          <a:bodyPr/>
          <a:lstStyle>
            <a:lvl1pPr>
              <a:defRPr sz="2000">
                <a:solidFill>
                  <a:srgbClr val="A5A5A5"/>
                </a:solidFill>
                <a:latin typeface="Lato Bold"/>
                <a:ea typeface="Lato Bold"/>
                <a:cs typeface="Lato Bold"/>
                <a:sym typeface="Lato Bold"/>
              </a:defRPr>
            </a:lvl1pPr>
          </a:lstStyle>
          <a:p>
            <a:fld id="{86CB4B4D-7CA3-9044-876B-883B54F8677D}" type="slidenum">
              <a:t>‹#›</a:t>
            </a:fld>
            <a:endParaRPr/>
          </a:p>
        </p:txBody>
      </p:sp>
      <p:sp>
        <p:nvSpPr>
          <p:cNvPr id="63" name="Title Text"/>
          <p:cNvSpPr txBox="1">
            <a:spLocks noGrp="1"/>
          </p:cNvSpPr>
          <p:nvPr>
            <p:ph type="title"/>
          </p:nvPr>
        </p:nvSpPr>
        <p:spPr>
          <a:xfrm>
            <a:off x="8849093" y="1924270"/>
            <a:ext cx="13462001" cy="2857501"/>
          </a:xfrm>
          <a:prstGeom prst="rect">
            <a:avLst/>
          </a:prstGeom>
        </p:spPr>
        <p:txBody>
          <a:bodyPr anchor="t"/>
          <a:lstStyle>
            <a:lvl1pPr>
              <a:defRPr sz="9000"/>
            </a:lvl1pPr>
          </a:lstStyle>
          <a:p>
            <a:r>
              <a:t>Title Text</a:t>
            </a:r>
          </a:p>
        </p:txBody>
      </p:sp>
      <p:sp>
        <p:nvSpPr>
          <p:cNvPr id="65" name="Mutually Exclusive Collectively Exhaustive"/>
          <p:cNvSpPr txBox="1"/>
          <p:nvPr/>
        </p:nvSpPr>
        <p:spPr>
          <a:xfrm>
            <a:off x="17770424" y="12912159"/>
            <a:ext cx="4513094" cy="39868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91392" tIns="91392" rIns="91392" bIns="91392" numCol="1" anchor="ctr">
            <a:spAutoFit/>
          </a:bodyPr>
          <a:lstStyle>
            <a:lvl1pPr algn="r" defTabSz="457200">
              <a:defRPr sz="1400">
                <a:solidFill>
                  <a:srgbClr val="A5A5A5"/>
                </a:solidFill>
              </a:defRPr>
            </a:lvl1pPr>
          </a:lstStyle>
          <a:p>
            <a:r>
              <a:t>Mutually Exclusive Collectively Exhaustive</a:t>
            </a:r>
          </a:p>
        </p:txBody>
      </p:sp>
      <p:sp>
        <p:nvSpPr>
          <p:cNvPr id="67" name="Drop Image Here vertical.png"/>
          <p:cNvSpPr>
            <a:spLocks noGrp="1"/>
          </p:cNvSpPr>
          <p:nvPr>
            <p:ph type="pic" sz="half" idx="13"/>
          </p:nvPr>
        </p:nvSpPr>
        <p:spPr>
          <a:xfrm>
            <a:off x="3130" y="-7612"/>
            <a:ext cx="6741264" cy="13731225"/>
          </a:xfrm>
          <a:prstGeom prst="rect">
            <a:avLst/>
          </a:prstGeom>
        </p:spPr>
        <p:txBody>
          <a:bodyPr lIns="91439" tIns="45719" rIns="91439" bIns="45719" anchor="t">
            <a:noAutofit/>
          </a:bodyPr>
          <a:lstStyle/>
          <a:p>
            <a:endParaRPr/>
          </a:p>
        </p:txBody>
      </p:sp>
      <p:cxnSp>
        <p:nvCxnSpPr>
          <p:cNvPr id="9" name="Straight Connector 8">
            <a:extLst>
              <a:ext uri="{FF2B5EF4-FFF2-40B4-BE49-F238E27FC236}">
                <a16:creationId xmlns:a16="http://schemas.microsoft.com/office/drawing/2014/main" id="{696C1EAF-E812-9D49-8304-AEC700C76452}"/>
              </a:ext>
            </a:extLst>
          </p:cNvPr>
          <p:cNvCxnSpPr/>
          <p:nvPr userDrawn="1"/>
        </p:nvCxnSpPr>
        <p:spPr>
          <a:xfrm>
            <a:off x="22547620" y="12875405"/>
            <a:ext cx="0" cy="475488"/>
          </a:xfrm>
          <a:prstGeom prst="line">
            <a:avLst/>
          </a:prstGeom>
          <a:noFill/>
          <a:ln w="6350" cap="flat">
            <a:solidFill>
              <a:srgbClr val="DCDEE0"/>
            </a:solidFill>
            <a:prstDash val="solid"/>
            <a:miter lim="400000"/>
          </a:ln>
          <a:effectLst/>
          <a:sp3d/>
        </p:spPr>
        <p:style>
          <a:lnRef idx="0">
            <a:scrgbClr r="0" g="0" b="0"/>
          </a:lnRef>
          <a:fillRef idx="0">
            <a:scrgbClr r="0" g="0" b="0"/>
          </a:fillRef>
          <a:effectRef idx="0">
            <a:scrgbClr r="0" g="0" b="0"/>
          </a:effectRef>
          <a:fontRef idx="none"/>
        </p:style>
      </p:cxn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asic 4">
    <p:spTree>
      <p:nvGrpSpPr>
        <p:cNvPr id="1" name=""/>
        <p:cNvGrpSpPr/>
        <p:nvPr/>
      </p:nvGrpSpPr>
      <p:grpSpPr>
        <a:xfrm>
          <a:off x="0" y="0"/>
          <a:ext cx="0" cy="0"/>
          <a:chOff x="0" y="0"/>
          <a:chExt cx="0" cy="0"/>
        </a:xfrm>
      </p:grpSpPr>
      <p:sp>
        <p:nvSpPr>
          <p:cNvPr id="74" name="Title Text"/>
          <p:cNvSpPr txBox="1">
            <a:spLocks noGrp="1"/>
          </p:cNvSpPr>
          <p:nvPr>
            <p:ph type="title"/>
          </p:nvPr>
        </p:nvSpPr>
        <p:spPr>
          <a:xfrm>
            <a:off x="1536739" y="10267950"/>
            <a:ext cx="15240001" cy="1168400"/>
          </a:xfrm>
          <a:prstGeom prst="rect">
            <a:avLst/>
          </a:prstGeom>
        </p:spPr>
        <p:txBody>
          <a:bodyPr anchor="t"/>
          <a:lstStyle>
            <a:lvl1pPr>
              <a:lnSpc>
                <a:spcPct val="120000"/>
              </a:lnSpc>
              <a:defRPr sz="7000"/>
            </a:lvl1pPr>
          </a:lstStyle>
          <a:p>
            <a:r>
              <a:t>Title Text</a:t>
            </a:r>
          </a:p>
        </p:txBody>
      </p:sp>
      <p:sp>
        <p:nvSpPr>
          <p:cNvPr id="75" name="Drop Image Here.png"/>
          <p:cNvSpPr>
            <a:spLocks noGrp="1"/>
          </p:cNvSpPr>
          <p:nvPr>
            <p:ph type="pic" idx="13"/>
          </p:nvPr>
        </p:nvSpPr>
        <p:spPr>
          <a:xfrm>
            <a:off x="-1985" y="6278"/>
            <a:ext cx="24387970" cy="8890001"/>
          </a:xfrm>
          <a:prstGeom prst="rect">
            <a:avLst/>
          </a:prstGeom>
        </p:spPr>
        <p:txBody>
          <a:bodyPr lIns="91439" tIns="45719" rIns="91439" bIns="45719" anchor="t">
            <a:noAutofit/>
          </a:bodyPr>
          <a:lstStyle/>
          <a:p>
            <a:endParaRPr/>
          </a:p>
        </p:txBody>
      </p:sp>
      <p:grpSp>
        <p:nvGrpSpPr>
          <p:cNvPr id="79" name="Group"/>
          <p:cNvGrpSpPr/>
          <p:nvPr/>
        </p:nvGrpSpPr>
        <p:grpSpPr>
          <a:xfrm>
            <a:off x="1155700" y="12849959"/>
            <a:ext cx="21127817" cy="574016"/>
            <a:chOff x="0" y="0"/>
            <a:chExt cx="21127816" cy="574014"/>
          </a:xfrm>
        </p:grpSpPr>
        <p:sp>
          <p:nvSpPr>
            <p:cNvPr id="77" name="Mutually Exclusive Collectively Exhaustive"/>
            <p:cNvSpPr txBox="1"/>
            <p:nvPr/>
          </p:nvSpPr>
          <p:spPr>
            <a:xfrm>
              <a:off x="16614724" y="62199"/>
              <a:ext cx="4513092" cy="39868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91392" tIns="91392" rIns="91392" bIns="91392" numCol="1" anchor="ctr">
              <a:spAutoFit/>
            </a:bodyPr>
            <a:lstStyle>
              <a:lvl1pPr algn="r" defTabSz="457200">
                <a:defRPr sz="1400">
                  <a:solidFill>
                    <a:srgbClr val="A5A5A5"/>
                  </a:solidFill>
                </a:defRPr>
              </a:lvl1pPr>
            </a:lstStyle>
            <a:p>
              <a:r>
                <a:t>Mutually Exclusive Collectively Exhaustive</a:t>
              </a:r>
            </a:p>
          </p:txBody>
        </p:sp>
        <p:pic>
          <p:nvPicPr>
            <p:cNvPr id="78" name="02_Color_Wide (1).png" descr="02_Color_Wide (1).png"/>
            <p:cNvPicPr>
              <a:picLocks noChangeAspect="1"/>
            </p:cNvPicPr>
            <p:nvPr/>
          </p:nvPicPr>
          <p:blipFill>
            <a:blip r:embed="rId2">
              <a:extLst/>
            </a:blip>
            <a:srcRect l="6761" t="27944" b="21192"/>
            <a:stretch>
              <a:fillRect/>
            </a:stretch>
          </p:blipFill>
          <p:spPr>
            <a:xfrm>
              <a:off x="0" y="0"/>
              <a:ext cx="2805963" cy="574014"/>
            </a:xfrm>
            <a:prstGeom prst="rect">
              <a:avLst/>
            </a:prstGeom>
            <a:ln w="12700" cap="flat">
              <a:noFill/>
              <a:miter lim="400000"/>
            </a:ln>
            <a:effectLst/>
          </p:spPr>
        </p:pic>
      </p:grpSp>
      <p:sp>
        <p:nvSpPr>
          <p:cNvPr id="80" name="Shape"/>
          <p:cNvSpPr/>
          <p:nvPr/>
        </p:nvSpPr>
        <p:spPr>
          <a:xfrm rot="10800000" flipH="1">
            <a:off x="1128159" y="10090150"/>
            <a:ext cx="128671" cy="152400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16765" y="0"/>
                  <a:pt x="21600" y="347"/>
                  <a:pt x="21600" y="775"/>
                </a:cubicBezTo>
                <a:lnTo>
                  <a:pt x="21600" y="20825"/>
                </a:lnTo>
                <a:cubicBezTo>
                  <a:pt x="21600" y="21253"/>
                  <a:pt x="16765" y="21600"/>
                  <a:pt x="10800" y="21600"/>
                </a:cubicBezTo>
                <a:lnTo>
                  <a:pt x="10800" y="21600"/>
                </a:lnTo>
                <a:cubicBezTo>
                  <a:pt x="4835" y="21600"/>
                  <a:pt x="0" y="21253"/>
                  <a:pt x="0" y="20825"/>
                </a:cubicBezTo>
                <a:lnTo>
                  <a:pt x="0" y="775"/>
                </a:lnTo>
                <a:cubicBezTo>
                  <a:pt x="0" y="347"/>
                  <a:pt x="4835" y="0"/>
                  <a:pt x="10800" y="0"/>
                </a:cubicBezTo>
                <a:close/>
              </a:path>
            </a:pathLst>
          </a:custGeom>
          <a:gradFill>
            <a:gsLst>
              <a:gs pos="0">
                <a:srgbClr val="3949A5"/>
              </a:gs>
              <a:gs pos="48365">
                <a:srgbClr val="485FCC"/>
              </a:gs>
              <a:gs pos="100000">
                <a:srgbClr val="23A2DC"/>
              </a:gs>
            </a:gsLst>
            <a:lin ang="5400000"/>
          </a:gradFill>
          <a:ln w="12700">
            <a:miter lim="400000"/>
          </a:ln>
        </p:spPr>
        <p:txBody>
          <a:bodyPr lIns="45719" rIns="45719" anchor="ctr"/>
          <a:lstStyle/>
          <a:p>
            <a:pPr defTabSz="1828433">
              <a:defRPr sz="3600" cap="none">
                <a:solidFill>
                  <a:srgbClr val="FFFFFF"/>
                </a:solidFill>
                <a:latin typeface="Lato Regular"/>
                <a:ea typeface="Lato Regular"/>
                <a:cs typeface="Lato Regular"/>
                <a:sym typeface="Lato Regular"/>
              </a:defRPr>
            </a:pPr>
            <a:endParaRPr/>
          </a:p>
        </p:txBody>
      </p:sp>
      <p:sp>
        <p:nvSpPr>
          <p:cNvPr id="81" name="Slide Number"/>
          <p:cNvSpPr txBox="1">
            <a:spLocks noGrp="1"/>
          </p:cNvSpPr>
          <p:nvPr>
            <p:ph type="sldNum" sz="quarter" idx="2"/>
          </p:nvPr>
        </p:nvSpPr>
        <p:spPr>
          <a:xfrm>
            <a:off x="23066526" y="12889317"/>
            <a:ext cx="408941" cy="406401"/>
          </a:xfrm>
          <a:prstGeom prst="rect">
            <a:avLst/>
          </a:prstGeom>
        </p:spPr>
        <p:txBody>
          <a:bodyPr/>
          <a:lstStyle>
            <a:lvl1pPr>
              <a:defRPr sz="2000">
                <a:solidFill>
                  <a:srgbClr val="A5A5A5"/>
                </a:solidFill>
                <a:latin typeface="Lato Bold"/>
                <a:ea typeface="Lato Bold"/>
                <a:cs typeface="Lato Bold"/>
                <a:sym typeface="Lato Bold"/>
              </a:defRPr>
            </a:lvl1pPr>
          </a:lstStyle>
          <a:p>
            <a:fld id="{86CB4B4D-7CA3-9044-876B-883B54F8677D}" type="slidenum">
              <a:t>‹#›</a:t>
            </a:fld>
            <a:endParaRPr/>
          </a:p>
        </p:txBody>
      </p:sp>
      <p:cxnSp>
        <p:nvCxnSpPr>
          <p:cNvPr id="11" name="Straight Connector 10">
            <a:extLst>
              <a:ext uri="{FF2B5EF4-FFF2-40B4-BE49-F238E27FC236}">
                <a16:creationId xmlns:a16="http://schemas.microsoft.com/office/drawing/2014/main" id="{E5A63DA5-5D83-0A48-BF15-27F450C5D40B}"/>
              </a:ext>
            </a:extLst>
          </p:cNvPr>
          <p:cNvCxnSpPr/>
          <p:nvPr userDrawn="1"/>
        </p:nvCxnSpPr>
        <p:spPr>
          <a:xfrm>
            <a:off x="22547620" y="12875405"/>
            <a:ext cx="0" cy="475488"/>
          </a:xfrm>
          <a:prstGeom prst="line">
            <a:avLst/>
          </a:prstGeom>
          <a:noFill/>
          <a:ln w="6350" cap="flat">
            <a:solidFill>
              <a:srgbClr val="DCDEE0"/>
            </a:solidFill>
            <a:prstDash val="solid"/>
            <a:miter lim="400000"/>
          </a:ln>
          <a:effectLst/>
          <a:sp3d/>
        </p:spPr>
        <p:style>
          <a:lnRef idx="0">
            <a:scrgbClr r="0" g="0" b="0"/>
          </a:lnRef>
          <a:fillRef idx="0">
            <a:scrgbClr r="0" g="0" b="0"/>
          </a:fillRef>
          <a:effectRef idx="0">
            <a:scrgbClr r="0" g="0" b="0"/>
          </a:effectRef>
          <a:fontRef idx="none"/>
        </p:style>
      </p:cxn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asic 5">
    <p:spTree>
      <p:nvGrpSpPr>
        <p:cNvPr id="1" name=""/>
        <p:cNvGrpSpPr/>
        <p:nvPr/>
      </p:nvGrpSpPr>
      <p:grpSpPr>
        <a:xfrm>
          <a:off x="0" y="0"/>
          <a:ext cx="0" cy="0"/>
          <a:chOff x="0" y="0"/>
          <a:chExt cx="0" cy="0"/>
        </a:xfrm>
      </p:grpSpPr>
      <p:sp>
        <p:nvSpPr>
          <p:cNvPr id="88" name="Rectangle"/>
          <p:cNvSpPr/>
          <p:nvPr/>
        </p:nvSpPr>
        <p:spPr>
          <a:xfrm>
            <a:off x="-4555" y="-4213"/>
            <a:ext cx="14995109" cy="13724426"/>
          </a:xfrm>
          <a:prstGeom prst="rect">
            <a:avLst/>
          </a:prstGeom>
          <a:solidFill>
            <a:srgbClr val="222328"/>
          </a:solidFill>
          <a:ln w="12700">
            <a:miter lim="400000"/>
          </a:ln>
        </p:spPr>
        <p:txBody>
          <a:bodyPr lIns="50800" tIns="50800" rIns="50800" bIns="50800" anchor="ctr"/>
          <a:lstStyle/>
          <a:p>
            <a:pPr>
              <a:defRPr sz="3200" cap="none">
                <a:solidFill>
                  <a:srgbClr val="FFFFFF"/>
                </a:solidFill>
                <a:latin typeface="Lato Light"/>
                <a:ea typeface="Lato Light"/>
                <a:cs typeface="Lato Light"/>
                <a:sym typeface="Lato Light"/>
              </a:defRPr>
            </a:pPr>
            <a:endParaRPr/>
          </a:p>
        </p:txBody>
      </p:sp>
      <p:sp>
        <p:nvSpPr>
          <p:cNvPr id="89" name="Image"/>
          <p:cNvSpPr>
            <a:spLocks noGrp="1"/>
          </p:cNvSpPr>
          <p:nvPr>
            <p:ph type="pic" idx="13"/>
          </p:nvPr>
        </p:nvSpPr>
        <p:spPr>
          <a:xfrm>
            <a:off x="0" y="0"/>
            <a:ext cx="14986000" cy="13716000"/>
          </a:xfrm>
          <a:prstGeom prst="rect">
            <a:avLst/>
          </a:prstGeom>
        </p:spPr>
        <p:txBody>
          <a:bodyPr lIns="91439" tIns="45719" rIns="91439" bIns="45719" anchor="t">
            <a:noAutofit/>
          </a:bodyPr>
          <a:lstStyle/>
          <a:p>
            <a:endParaRPr/>
          </a:p>
        </p:txBody>
      </p:sp>
      <p:sp>
        <p:nvSpPr>
          <p:cNvPr id="90" name="Title Text"/>
          <p:cNvSpPr txBox="1">
            <a:spLocks noGrp="1"/>
          </p:cNvSpPr>
          <p:nvPr>
            <p:ph type="title"/>
          </p:nvPr>
        </p:nvSpPr>
        <p:spPr>
          <a:xfrm>
            <a:off x="1290584" y="3836013"/>
            <a:ext cx="10604501" cy="3492501"/>
          </a:xfrm>
          <a:prstGeom prst="rect">
            <a:avLst/>
          </a:prstGeom>
        </p:spPr>
        <p:txBody>
          <a:bodyPr anchor="t"/>
          <a:lstStyle>
            <a:lvl1pPr>
              <a:defRPr sz="7000">
                <a:solidFill>
                  <a:srgbClr val="FFFFFF"/>
                </a:solidFill>
              </a:defRPr>
            </a:lvl1pPr>
          </a:lstStyle>
          <a:p>
            <a:r>
              <a:t>Title Text</a:t>
            </a:r>
          </a:p>
        </p:txBody>
      </p:sp>
      <p:sp>
        <p:nvSpPr>
          <p:cNvPr id="91" name="Slide Number"/>
          <p:cNvSpPr txBox="1">
            <a:spLocks noGrp="1"/>
          </p:cNvSpPr>
          <p:nvPr>
            <p:ph type="sldNum" sz="quarter" idx="2"/>
          </p:nvPr>
        </p:nvSpPr>
        <p:spPr>
          <a:xfrm>
            <a:off x="23066526" y="12895600"/>
            <a:ext cx="408941" cy="406401"/>
          </a:xfrm>
          <a:prstGeom prst="rect">
            <a:avLst/>
          </a:prstGeom>
        </p:spPr>
        <p:txBody>
          <a:bodyPr/>
          <a:lstStyle>
            <a:lvl1pPr>
              <a:defRPr sz="2000">
                <a:solidFill>
                  <a:srgbClr val="A5A5A5"/>
                </a:solidFill>
                <a:latin typeface="Lato Bold"/>
                <a:ea typeface="Lato Bold"/>
                <a:cs typeface="Lato Bold"/>
                <a:sym typeface="Lato Bold"/>
              </a:defRPr>
            </a:lvl1pPr>
          </a:lstStyle>
          <a:p>
            <a:fld id="{86CB4B4D-7CA3-9044-876B-883B54F8677D}" type="slidenum">
              <a:t>‹#›</a:t>
            </a:fld>
            <a:endParaRPr/>
          </a:p>
        </p:txBody>
      </p:sp>
      <p:sp>
        <p:nvSpPr>
          <p:cNvPr id="93" name="Mutually Exclusive Collectively Exhaustive"/>
          <p:cNvSpPr txBox="1"/>
          <p:nvPr/>
        </p:nvSpPr>
        <p:spPr>
          <a:xfrm>
            <a:off x="17770424" y="12912159"/>
            <a:ext cx="4513094" cy="39868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91392" tIns="91392" rIns="91392" bIns="91392" numCol="1" anchor="ctr">
            <a:spAutoFit/>
          </a:bodyPr>
          <a:lstStyle>
            <a:lvl1pPr algn="r" defTabSz="457200">
              <a:defRPr sz="1400">
                <a:solidFill>
                  <a:srgbClr val="A5A5A5"/>
                </a:solidFill>
              </a:defRPr>
            </a:lvl1pPr>
          </a:lstStyle>
          <a:p>
            <a:r>
              <a:t>Mutually Exclusive Collectively Exhaustive</a:t>
            </a:r>
          </a:p>
        </p:txBody>
      </p:sp>
      <p:sp>
        <p:nvSpPr>
          <p:cNvPr id="95" name="Body Level One…"/>
          <p:cNvSpPr txBox="1">
            <a:spLocks noGrp="1"/>
          </p:cNvSpPr>
          <p:nvPr>
            <p:ph type="body" sz="quarter" idx="1"/>
          </p:nvPr>
        </p:nvSpPr>
        <p:spPr>
          <a:xfrm>
            <a:off x="1384299" y="7416800"/>
            <a:ext cx="10604501" cy="3814241"/>
          </a:xfrm>
          <a:prstGeom prst="rect">
            <a:avLst/>
          </a:prstGeom>
        </p:spPr>
        <p:txBody>
          <a:bodyPr anchor="t">
            <a:noAutofit/>
          </a:bodyPr>
          <a:lstStyle>
            <a:lvl1pPr marL="0" indent="0">
              <a:spcBef>
                <a:spcPts val="0"/>
              </a:spcBef>
              <a:buSzTx/>
              <a:buNone/>
              <a:defRPr sz="3500">
                <a:solidFill>
                  <a:srgbClr val="FFFFFF"/>
                </a:solidFill>
              </a:defRPr>
            </a:lvl1pPr>
            <a:lvl2pPr marL="0" indent="228600">
              <a:spcBef>
                <a:spcPts val="0"/>
              </a:spcBef>
              <a:buSzTx/>
              <a:buNone/>
              <a:defRPr sz="3500">
                <a:solidFill>
                  <a:srgbClr val="FFFFFF"/>
                </a:solidFill>
              </a:defRPr>
            </a:lvl2pPr>
            <a:lvl3pPr marL="0" indent="457200">
              <a:spcBef>
                <a:spcPts val="0"/>
              </a:spcBef>
              <a:buSzTx/>
              <a:buNone/>
              <a:defRPr sz="3500">
                <a:solidFill>
                  <a:srgbClr val="FFFFFF"/>
                </a:solidFill>
              </a:defRPr>
            </a:lvl3pPr>
            <a:lvl4pPr marL="0" indent="685800">
              <a:spcBef>
                <a:spcPts val="0"/>
              </a:spcBef>
              <a:buSzTx/>
              <a:buNone/>
              <a:defRPr sz="3500">
                <a:solidFill>
                  <a:srgbClr val="FFFFFF"/>
                </a:solidFill>
              </a:defRPr>
            </a:lvl4pPr>
            <a:lvl5pPr marL="0" indent="914400">
              <a:spcBef>
                <a:spcPts val="0"/>
              </a:spcBef>
              <a:buSzTx/>
              <a:buNone/>
              <a:defRPr sz="3500">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cxnSp>
        <p:nvCxnSpPr>
          <p:cNvPr id="10" name="Straight Connector 9">
            <a:extLst>
              <a:ext uri="{FF2B5EF4-FFF2-40B4-BE49-F238E27FC236}">
                <a16:creationId xmlns:a16="http://schemas.microsoft.com/office/drawing/2014/main" id="{DFC68E1E-B4B5-4249-8DC2-E2D9E5FE332A}"/>
              </a:ext>
            </a:extLst>
          </p:cNvPr>
          <p:cNvCxnSpPr/>
          <p:nvPr userDrawn="1"/>
        </p:nvCxnSpPr>
        <p:spPr>
          <a:xfrm>
            <a:off x="22547620" y="12875405"/>
            <a:ext cx="0" cy="475488"/>
          </a:xfrm>
          <a:prstGeom prst="line">
            <a:avLst/>
          </a:prstGeom>
          <a:noFill/>
          <a:ln w="6350" cap="flat">
            <a:solidFill>
              <a:srgbClr val="DCDEE0"/>
            </a:solidFill>
            <a:prstDash val="solid"/>
            <a:miter lim="400000"/>
          </a:ln>
          <a:effectLst/>
          <a:sp3d/>
        </p:spPr>
        <p:style>
          <a:lnRef idx="0">
            <a:scrgbClr r="0" g="0" b="0"/>
          </a:lnRef>
          <a:fillRef idx="0">
            <a:scrgbClr r="0" g="0" b="0"/>
          </a:fillRef>
          <a:effectRef idx="0">
            <a:scrgbClr r="0" g="0" b="0"/>
          </a:effectRef>
          <a:fontRef idx="none"/>
        </p:style>
      </p:cxn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13179528" y="952500"/>
            <a:ext cx="9515373" cy="2286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1689100" y="3238500"/>
            <a:ext cx="21005800" cy="9207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1951715" y="13081000"/>
            <a:ext cx="467869" cy="469900"/>
          </a:xfrm>
          <a:prstGeom prst="rect">
            <a:avLst/>
          </a:prstGeom>
          <a:ln w="12700">
            <a:miter lim="400000"/>
          </a:ln>
        </p:spPr>
        <p:txBody>
          <a:bodyPr wrap="none" lIns="50800" tIns="50800" rIns="50800" bIns="50800">
            <a:spAutoFit/>
          </a:bodyPr>
          <a:lstStyle>
            <a:lvl1pPr>
              <a:defRPr sz="2400" cap="none">
                <a:solidFill>
                  <a:srgbClr val="000000"/>
                </a:solidFill>
                <a:latin typeface="Lato Light"/>
                <a:ea typeface="Lato Light"/>
                <a:cs typeface="Lato Light"/>
                <a:sym typeface="Lato Light"/>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transition spd="med"/>
  <p:txStyles>
    <p:titleStyle>
      <a:lvl1pPr marL="0" marR="0" indent="0" algn="l" defTabSz="825500" latinLnBrk="0">
        <a:lnSpc>
          <a:spcPct val="100000"/>
        </a:lnSpc>
        <a:spcBef>
          <a:spcPts val="0"/>
        </a:spcBef>
        <a:spcAft>
          <a:spcPts val="0"/>
        </a:spcAft>
        <a:buClrTx/>
        <a:buSzTx/>
        <a:buFontTx/>
        <a:buNone/>
        <a:tabLst/>
        <a:defRPr sz="10000" b="0" i="0" u="none" strike="noStrike" cap="none" spc="0" baseline="0">
          <a:ln>
            <a:noFill/>
          </a:ln>
          <a:solidFill>
            <a:srgbClr val="515252"/>
          </a:solidFill>
          <a:uFillTx/>
          <a:latin typeface="+mn-lt"/>
          <a:ea typeface="+mn-ea"/>
          <a:cs typeface="+mn-cs"/>
          <a:sym typeface="Sk-Modernist"/>
        </a:defRPr>
      </a:lvl1pPr>
      <a:lvl2pPr marL="0" marR="0" indent="228600" algn="l" defTabSz="825500" latinLnBrk="0">
        <a:lnSpc>
          <a:spcPct val="100000"/>
        </a:lnSpc>
        <a:spcBef>
          <a:spcPts val="0"/>
        </a:spcBef>
        <a:spcAft>
          <a:spcPts val="0"/>
        </a:spcAft>
        <a:buClrTx/>
        <a:buSzTx/>
        <a:buFontTx/>
        <a:buNone/>
        <a:tabLst/>
        <a:defRPr sz="10000" b="0" i="0" u="none" strike="noStrike" cap="none" spc="0" baseline="0">
          <a:ln>
            <a:noFill/>
          </a:ln>
          <a:solidFill>
            <a:srgbClr val="515252"/>
          </a:solidFill>
          <a:uFillTx/>
          <a:latin typeface="+mn-lt"/>
          <a:ea typeface="+mn-ea"/>
          <a:cs typeface="+mn-cs"/>
          <a:sym typeface="Sk-Modernist"/>
        </a:defRPr>
      </a:lvl2pPr>
      <a:lvl3pPr marL="0" marR="0" indent="457200" algn="l" defTabSz="825500" latinLnBrk="0">
        <a:lnSpc>
          <a:spcPct val="100000"/>
        </a:lnSpc>
        <a:spcBef>
          <a:spcPts val="0"/>
        </a:spcBef>
        <a:spcAft>
          <a:spcPts val="0"/>
        </a:spcAft>
        <a:buClrTx/>
        <a:buSzTx/>
        <a:buFontTx/>
        <a:buNone/>
        <a:tabLst/>
        <a:defRPr sz="10000" b="0" i="0" u="none" strike="noStrike" cap="none" spc="0" baseline="0">
          <a:ln>
            <a:noFill/>
          </a:ln>
          <a:solidFill>
            <a:srgbClr val="515252"/>
          </a:solidFill>
          <a:uFillTx/>
          <a:latin typeface="+mn-lt"/>
          <a:ea typeface="+mn-ea"/>
          <a:cs typeface="+mn-cs"/>
          <a:sym typeface="Sk-Modernist"/>
        </a:defRPr>
      </a:lvl3pPr>
      <a:lvl4pPr marL="0" marR="0" indent="685800" algn="l" defTabSz="825500" latinLnBrk="0">
        <a:lnSpc>
          <a:spcPct val="100000"/>
        </a:lnSpc>
        <a:spcBef>
          <a:spcPts val="0"/>
        </a:spcBef>
        <a:spcAft>
          <a:spcPts val="0"/>
        </a:spcAft>
        <a:buClrTx/>
        <a:buSzTx/>
        <a:buFontTx/>
        <a:buNone/>
        <a:tabLst/>
        <a:defRPr sz="10000" b="0" i="0" u="none" strike="noStrike" cap="none" spc="0" baseline="0">
          <a:ln>
            <a:noFill/>
          </a:ln>
          <a:solidFill>
            <a:srgbClr val="515252"/>
          </a:solidFill>
          <a:uFillTx/>
          <a:latin typeface="+mn-lt"/>
          <a:ea typeface="+mn-ea"/>
          <a:cs typeface="+mn-cs"/>
          <a:sym typeface="Sk-Modernist"/>
        </a:defRPr>
      </a:lvl4pPr>
      <a:lvl5pPr marL="0" marR="0" indent="914400" algn="l" defTabSz="825500" latinLnBrk="0">
        <a:lnSpc>
          <a:spcPct val="100000"/>
        </a:lnSpc>
        <a:spcBef>
          <a:spcPts val="0"/>
        </a:spcBef>
        <a:spcAft>
          <a:spcPts val="0"/>
        </a:spcAft>
        <a:buClrTx/>
        <a:buSzTx/>
        <a:buFontTx/>
        <a:buNone/>
        <a:tabLst/>
        <a:defRPr sz="10000" b="0" i="0" u="none" strike="noStrike" cap="none" spc="0" baseline="0">
          <a:ln>
            <a:noFill/>
          </a:ln>
          <a:solidFill>
            <a:srgbClr val="515252"/>
          </a:solidFill>
          <a:uFillTx/>
          <a:latin typeface="+mn-lt"/>
          <a:ea typeface="+mn-ea"/>
          <a:cs typeface="+mn-cs"/>
          <a:sym typeface="Sk-Modernist"/>
        </a:defRPr>
      </a:lvl5pPr>
      <a:lvl6pPr marL="0" marR="0" indent="1143000" algn="l" defTabSz="825500" latinLnBrk="0">
        <a:lnSpc>
          <a:spcPct val="100000"/>
        </a:lnSpc>
        <a:spcBef>
          <a:spcPts val="0"/>
        </a:spcBef>
        <a:spcAft>
          <a:spcPts val="0"/>
        </a:spcAft>
        <a:buClrTx/>
        <a:buSzTx/>
        <a:buFontTx/>
        <a:buNone/>
        <a:tabLst/>
        <a:defRPr sz="10000" b="0" i="0" u="none" strike="noStrike" cap="none" spc="0" baseline="0">
          <a:ln>
            <a:noFill/>
          </a:ln>
          <a:solidFill>
            <a:srgbClr val="515252"/>
          </a:solidFill>
          <a:uFillTx/>
          <a:latin typeface="+mn-lt"/>
          <a:ea typeface="+mn-ea"/>
          <a:cs typeface="+mn-cs"/>
          <a:sym typeface="Sk-Modernist"/>
        </a:defRPr>
      </a:lvl6pPr>
      <a:lvl7pPr marL="0" marR="0" indent="1371600" algn="l" defTabSz="825500" latinLnBrk="0">
        <a:lnSpc>
          <a:spcPct val="100000"/>
        </a:lnSpc>
        <a:spcBef>
          <a:spcPts val="0"/>
        </a:spcBef>
        <a:spcAft>
          <a:spcPts val="0"/>
        </a:spcAft>
        <a:buClrTx/>
        <a:buSzTx/>
        <a:buFontTx/>
        <a:buNone/>
        <a:tabLst/>
        <a:defRPr sz="10000" b="0" i="0" u="none" strike="noStrike" cap="none" spc="0" baseline="0">
          <a:ln>
            <a:noFill/>
          </a:ln>
          <a:solidFill>
            <a:srgbClr val="515252"/>
          </a:solidFill>
          <a:uFillTx/>
          <a:latin typeface="+mn-lt"/>
          <a:ea typeface="+mn-ea"/>
          <a:cs typeface="+mn-cs"/>
          <a:sym typeface="Sk-Modernist"/>
        </a:defRPr>
      </a:lvl7pPr>
      <a:lvl8pPr marL="0" marR="0" indent="1600200" algn="l" defTabSz="825500" latinLnBrk="0">
        <a:lnSpc>
          <a:spcPct val="100000"/>
        </a:lnSpc>
        <a:spcBef>
          <a:spcPts val="0"/>
        </a:spcBef>
        <a:spcAft>
          <a:spcPts val="0"/>
        </a:spcAft>
        <a:buClrTx/>
        <a:buSzTx/>
        <a:buFontTx/>
        <a:buNone/>
        <a:tabLst/>
        <a:defRPr sz="10000" b="0" i="0" u="none" strike="noStrike" cap="none" spc="0" baseline="0">
          <a:ln>
            <a:noFill/>
          </a:ln>
          <a:solidFill>
            <a:srgbClr val="515252"/>
          </a:solidFill>
          <a:uFillTx/>
          <a:latin typeface="+mn-lt"/>
          <a:ea typeface="+mn-ea"/>
          <a:cs typeface="+mn-cs"/>
          <a:sym typeface="Sk-Modernist"/>
        </a:defRPr>
      </a:lvl8pPr>
      <a:lvl9pPr marL="0" marR="0" indent="1828800" algn="l" defTabSz="825500" latinLnBrk="0">
        <a:lnSpc>
          <a:spcPct val="100000"/>
        </a:lnSpc>
        <a:spcBef>
          <a:spcPts val="0"/>
        </a:spcBef>
        <a:spcAft>
          <a:spcPts val="0"/>
        </a:spcAft>
        <a:buClrTx/>
        <a:buSzTx/>
        <a:buFontTx/>
        <a:buNone/>
        <a:tabLst/>
        <a:defRPr sz="10000" b="0" i="0" u="none" strike="noStrike" cap="none" spc="0" baseline="0">
          <a:ln>
            <a:noFill/>
          </a:ln>
          <a:solidFill>
            <a:srgbClr val="515252"/>
          </a:solidFill>
          <a:uFillTx/>
          <a:latin typeface="+mn-lt"/>
          <a:ea typeface="+mn-ea"/>
          <a:cs typeface="+mn-cs"/>
          <a:sym typeface="Sk-Modernist"/>
        </a:defRPr>
      </a:lvl9pPr>
    </p:titleStyle>
    <p:bodyStyle>
      <a:lvl1pPr marL="317500" marR="0" indent="-317500" algn="l" defTabSz="825500" latinLnBrk="0">
        <a:lnSpc>
          <a:spcPct val="150000"/>
        </a:lnSpc>
        <a:spcBef>
          <a:spcPts val="5200"/>
        </a:spcBef>
        <a:spcAft>
          <a:spcPts val="0"/>
        </a:spcAft>
        <a:buClrTx/>
        <a:buSzPct val="75000"/>
        <a:buFontTx/>
        <a:buChar char="•"/>
        <a:tabLst/>
        <a:defRPr sz="2600" b="0" i="0" u="none" strike="noStrike" cap="none" spc="0" baseline="0">
          <a:ln>
            <a:noFill/>
          </a:ln>
          <a:solidFill>
            <a:srgbClr val="717172"/>
          </a:solidFill>
          <a:uFillTx/>
          <a:latin typeface="Lato Regular"/>
          <a:ea typeface="Lato Regular"/>
          <a:cs typeface="Lato Regular"/>
          <a:sym typeface="Lato Regular"/>
        </a:defRPr>
      </a:lvl1pPr>
      <a:lvl2pPr marL="952500" marR="0" indent="-317500" algn="l" defTabSz="825500" latinLnBrk="0">
        <a:lnSpc>
          <a:spcPct val="150000"/>
        </a:lnSpc>
        <a:spcBef>
          <a:spcPts val="5200"/>
        </a:spcBef>
        <a:spcAft>
          <a:spcPts val="0"/>
        </a:spcAft>
        <a:buClrTx/>
        <a:buSzPct val="75000"/>
        <a:buFontTx/>
        <a:buChar char="•"/>
        <a:tabLst/>
        <a:defRPr sz="2600" b="0" i="0" u="none" strike="noStrike" cap="none" spc="0" baseline="0">
          <a:ln>
            <a:noFill/>
          </a:ln>
          <a:solidFill>
            <a:srgbClr val="717172"/>
          </a:solidFill>
          <a:uFillTx/>
          <a:latin typeface="Lato Regular"/>
          <a:ea typeface="Lato Regular"/>
          <a:cs typeface="Lato Regular"/>
          <a:sym typeface="Lato Regular"/>
        </a:defRPr>
      </a:lvl2pPr>
      <a:lvl3pPr marL="1587500" marR="0" indent="-317500" algn="l" defTabSz="825500" latinLnBrk="0">
        <a:lnSpc>
          <a:spcPct val="150000"/>
        </a:lnSpc>
        <a:spcBef>
          <a:spcPts val="5200"/>
        </a:spcBef>
        <a:spcAft>
          <a:spcPts val="0"/>
        </a:spcAft>
        <a:buClrTx/>
        <a:buSzPct val="75000"/>
        <a:buFontTx/>
        <a:buChar char="•"/>
        <a:tabLst/>
        <a:defRPr sz="2600" b="0" i="0" u="none" strike="noStrike" cap="none" spc="0" baseline="0">
          <a:ln>
            <a:noFill/>
          </a:ln>
          <a:solidFill>
            <a:srgbClr val="717172"/>
          </a:solidFill>
          <a:uFillTx/>
          <a:latin typeface="Lato Regular"/>
          <a:ea typeface="Lato Regular"/>
          <a:cs typeface="Lato Regular"/>
          <a:sym typeface="Lato Regular"/>
        </a:defRPr>
      </a:lvl3pPr>
      <a:lvl4pPr marL="2222500" marR="0" indent="-317500" algn="l" defTabSz="825500" latinLnBrk="0">
        <a:lnSpc>
          <a:spcPct val="150000"/>
        </a:lnSpc>
        <a:spcBef>
          <a:spcPts val="5200"/>
        </a:spcBef>
        <a:spcAft>
          <a:spcPts val="0"/>
        </a:spcAft>
        <a:buClrTx/>
        <a:buSzPct val="75000"/>
        <a:buFontTx/>
        <a:buChar char="•"/>
        <a:tabLst/>
        <a:defRPr sz="2600" b="0" i="0" u="none" strike="noStrike" cap="none" spc="0" baseline="0">
          <a:ln>
            <a:noFill/>
          </a:ln>
          <a:solidFill>
            <a:srgbClr val="717172"/>
          </a:solidFill>
          <a:uFillTx/>
          <a:latin typeface="Lato Regular"/>
          <a:ea typeface="Lato Regular"/>
          <a:cs typeface="Lato Regular"/>
          <a:sym typeface="Lato Regular"/>
        </a:defRPr>
      </a:lvl4pPr>
      <a:lvl5pPr marL="2857500" marR="0" indent="-317500" algn="l" defTabSz="825500" latinLnBrk="0">
        <a:lnSpc>
          <a:spcPct val="150000"/>
        </a:lnSpc>
        <a:spcBef>
          <a:spcPts val="5200"/>
        </a:spcBef>
        <a:spcAft>
          <a:spcPts val="0"/>
        </a:spcAft>
        <a:buClrTx/>
        <a:buSzPct val="75000"/>
        <a:buFontTx/>
        <a:buChar char="•"/>
        <a:tabLst/>
        <a:defRPr sz="2600" b="0" i="0" u="none" strike="noStrike" cap="none" spc="0" baseline="0">
          <a:ln>
            <a:noFill/>
          </a:ln>
          <a:solidFill>
            <a:srgbClr val="717172"/>
          </a:solidFill>
          <a:uFillTx/>
          <a:latin typeface="Lato Regular"/>
          <a:ea typeface="Lato Regular"/>
          <a:cs typeface="Lato Regular"/>
          <a:sym typeface="Lato Regular"/>
        </a:defRPr>
      </a:lvl5pPr>
      <a:lvl6pPr marL="3492500" marR="0" indent="-317500" algn="l" defTabSz="825500" latinLnBrk="0">
        <a:lnSpc>
          <a:spcPct val="150000"/>
        </a:lnSpc>
        <a:spcBef>
          <a:spcPts val="5200"/>
        </a:spcBef>
        <a:spcAft>
          <a:spcPts val="0"/>
        </a:spcAft>
        <a:buClrTx/>
        <a:buSzPct val="75000"/>
        <a:buFontTx/>
        <a:buChar char="•"/>
        <a:tabLst/>
        <a:defRPr sz="2600" b="0" i="0" u="none" strike="noStrike" cap="none" spc="0" baseline="0">
          <a:ln>
            <a:noFill/>
          </a:ln>
          <a:solidFill>
            <a:srgbClr val="717172"/>
          </a:solidFill>
          <a:uFillTx/>
          <a:latin typeface="Lato Regular"/>
          <a:ea typeface="Lato Regular"/>
          <a:cs typeface="Lato Regular"/>
          <a:sym typeface="Lato Regular"/>
        </a:defRPr>
      </a:lvl6pPr>
      <a:lvl7pPr marL="4127500" marR="0" indent="-317500" algn="l" defTabSz="825500" latinLnBrk="0">
        <a:lnSpc>
          <a:spcPct val="150000"/>
        </a:lnSpc>
        <a:spcBef>
          <a:spcPts val="5200"/>
        </a:spcBef>
        <a:spcAft>
          <a:spcPts val="0"/>
        </a:spcAft>
        <a:buClrTx/>
        <a:buSzPct val="75000"/>
        <a:buFontTx/>
        <a:buChar char="•"/>
        <a:tabLst/>
        <a:defRPr sz="2600" b="0" i="0" u="none" strike="noStrike" cap="none" spc="0" baseline="0">
          <a:ln>
            <a:noFill/>
          </a:ln>
          <a:solidFill>
            <a:srgbClr val="717172"/>
          </a:solidFill>
          <a:uFillTx/>
          <a:latin typeface="Lato Regular"/>
          <a:ea typeface="Lato Regular"/>
          <a:cs typeface="Lato Regular"/>
          <a:sym typeface="Lato Regular"/>
        </a:defRPr>
      </a:lvl7pPr>
      <a:lvl8pPr marL="4762500" marR="0" indent="-317500" algn="l" defTabSz="825500" latinLnBrk="0">
        <a:lnSpc>
          <a:spcPct val="150000"/>
        </a:lnSpc>
        <a:spcBef>
          <a:spcPts val="5200"/>
        </a:spcBef>
        <a:spcAft>
          <a:spcPts val="0"/>
        </a:spcAft>
        <a:buClrTx/>
        <a:buSzPct val="75000"/>
        <a:buFontTx/>
        <a:buChar char="•"/>
        <a:tabLst/>
        <a:defRPr sz="2600" b="0" i="0" u="none" strike="noStrike" cap="none" spc="0" baseline="0">
          <a:ln>
            <a:noFill/>
          </a:ln>
          <a:solidFill>
            <a:srgbClr val="717172"/>
          </a:solidFill>
          <a:uFillTx/>
          <a:latin typeface="Lato Regular"/>
          <a:ea typeface="Lato Regular"/>
          <a:cs typeface="Lato Regular"/>
          <a:sym typeface="Lato Regular"/>
        </a:defRPr>
      </a:lvl8pPr>
      <a:lvl9pPr marL="5397500" marR="0" indent="-317500" algn="l" defTabSz="825500" latinLnBrk="0">
        <a:lnSpc>
          <a:spcPct val="150000"/>
        </a:lnSpc>
        <a:spcBef>
          <a:spcPts val="5200"/>
        </a:spcBef>
        <a:spcAft>
          <a:spcPts val="0"/>
        </a:spcAft>
        <a:buClrTx/>
        <a:buSzPct val="75000"/>
        <a:buFontTx/>
        <a:buChar char="•"/>
        <a:tabLst/>
        <a:defRPr sz="2600" b="0" i="0" u="none" strike="noStrike" cap="none" spc="0" baseline="0">
          <a:ln>
            <a:noFill/>
          </a:ln>
          <a:solidFill>
            <a:srgbClr val="717172"/>
          </a:solidFill>
          <a:uFillTx/>
          <a:latin typeface="Lato Regular"/>
          <a:ea typeface="Lato Regular"/>
          <a:cs typeface="Lato Regular"/>
          <a:sym typeface="Lato Regular"/>
        </a:defRPr>
      </a:lvl9pPr>
    </p:bodyStyle>
    <p:otherStyle>
      <a:lvl1pPr marL="0" marR="0" indent="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Lato Light"/>
        </a:defRPr>
      </a:lvl1pPr>
      <a:lvl2pPr marL="0" marR="0" indent="2286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Lato Light"/>
        </a:defRPr>
      </a:lvl2pPr>
      <a:lvl3pPr marL="0" marR="0" indent="4572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Lato Light"/>
        </a:defRPr>
      </a:lvl3pPr>
      <a:lvl4pPr marL="0" marR="0" indent="6858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Lato Light"/>
        </a:defRPr>
      </a:lvl4pPr>
      <a:lvl5pPr marL="0" marR="0" indent="9144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Lato Light"/>
        </a:defRPr>
      </a:lvl5pPr>
      <a:lvl6pPr marL="0" marR="0" indent="11430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Lato Light"/>
        </a:defRPr>
      </a:lvl6pPr>
      <a:lvl7pPr marL="0" marR="0" indent="13716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Lato Light"/>
        </a:defRPr>
      </a:lvl7pPr>
      <a:lvl8pPr marL="0" marR="0" indent="16002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Lato Light"/>
        </a:defRPr>
      </a:lvl8pPr>
      <a:lvl9pPr marL="0" marR="0" indent="18288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Lato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6" name="Group"/>
          <p:cNvGrpSpPr/>
          <p:nvPr/>
        </p:nvGrpSpPr>
        <p:grpSpPr>
          <a:xfrm>
            <a:off x="1271380" y="4848573"/>
            <a:ext cx="6197998" cy="1343643"/>
            <a:chOff x="0" y="0"/>
            <a:chExt cx="6197996" cy="1343641"/>
          </a:xfrm>
        </p:grpSpPr>
        <p:pic>
          <p:nvPicPr>
            <p:cNvPr id="104" name="01_Color_Tall (1).jpg" descr="01_Color_Tall (1).jpg"/>
            <p:cNvPicPr>
              <a:picLocks noChangeAspect="1"/>
            </p:cNvPicPr>
            <p:nvPr/>
          </p:nvPicPr>
          <p:blipFill>
            <a:blip r:embed="rId2">
              <a:extLst/>
            </a:blip>
            <a:srcRect l="13675" t="61016" r="4856" b="27461"/>
            <a:stretch>
              <a:fillRect/>
            </a:stretch>
          </p:blipFill>
          <p:spPr>
            <a:xfrm>
              <a:off x="1293384" y="279089"/>
              <a:ext cx="4904613" cy="693650"/>
            </a:xfrm>
            <a:prstGeom prst="rect">
              <a:avLst/>
            </a:prstGeom>
            <a:ln w="12700" cap="flat">
              <a:noFill/>
              <a:miter lim="400000"/>
            </a:ln>
            <a:effectLst/>
          </p:spPr>
        </p:pic>
        <p:pic>
          <p:nvPicPr>
            <p:cNvPr id="105" name="01_Color_Tall (1).jpg" descr="01_Color_Tall (1).jpg"/>
            <p:cNvPicPr>
              <a:picLocks noChangeAspect="1"/>
            </p:cNvPicPr>
            <p:nvPr/>
          </p:nvPicPr>
          <p:blipFill>
            <a:blip r:embed="rId2">
              <a:extLst/>
            </a:blip>
            <a:srcRect l="35337" t="27461" r="36451" b="39043"/>
            <a:stretch>
              <a:fillRect/>
            </a:stretch>
          </p:blipFill>
          <p:spPr>
            <a:xfrm>
              <a:off x="0" y="0"/>
              <a:ext cx="1131663" cy="1343642"/>
            </a:xfrm>
            <a:prstGeom prst="rect">
              <a:avLst/>
            </a:prstGeom>
            <a:ln w="12700" cap="flat">
              <a:noFill/>
              <a:miter lim="400000"/>
            </a:ln>
            <a:effectLst/>
          </p:spPr>
        </p:pic>
      </p:grpSp>
      <p:pic>
        <p:nvPicPr>
          <p:cNvPr id="107" name="rawpixel-592444-unsplash.jpg" descr="rawpixel-592444-unsplash.jpg"/>
          <p:cNvPicPr>
            <a:picLocks noChangeAspect="1"/>
          </p:cNvPicPr>
          <p:nvPr/>
        </p:nvPicPr>
        <p:blipFill>
          <a:blip r:embed="rId3">
            <a:extLst/>
          </a:blip>
          <a:srcRect l="71781" b="66881"/>
          <a:stretch>
            <a:fillRect/>
          </a:stretch>
        </p:blipFill>
        <p:spPr>
          <a:xfrm>
            <a:off x="20330766" y="-152400"/>
            <a:ext cx="4192934" cy="5314381"/>
          </a:xfrm>
          <a:custGeom>
            <a:avLst/>
            <a:gdLst/>
            <a:ahLst/>
            <a:cxnLst>
              <a:cxn ang="0">
                <a:pos x="wd2" y="hd2"/>
              </a:cxn>
              <a:cxn ang="5400000">
                <a:pos x="wd2" y="hd2"/>
              </a:cxn>
              <a:cxn ang="10800000">
                <a:pos x="wd2" y="hd2"/>
              </a:cxn>
              <a:cxn ang="16200000">
                <a:pos x="wd2" y="hd2"/>
              </a:cxn>
            </a:cxnLst>
            <a:rect l="0" t="0" r="r" b="b"/>
            <a:pathLst>
              <a:path w="21600" h="21600" extrusionOk="0">
                <a:moveTo>
                  <a:pt x="456" y="0"/>
                </a:moveTo>
                <a:lnTo>
                  <a:pt x="0" y="208"/>
                </a:lnTo>
                <a:lnTo>
                  <a:pt x="0" y="14469"/>
                </a:lnTo>
                <a:lnTo>
                  <a:pt x="15655" y="21600"/>
                </a:lnTo>
                <a:lnTo>
                  <a:pt x="21600" y="18892"/>
                </a:lnTo>
                <a:lnTo>
                  <a:pt x="21600" y="0"/>
                </a:lnTo>
                <a:lnTo>
                  <a:pt x="456" y="0"/>
                </a:lnTo>
                <a:close/>
              </a:path>
            </a:pathLst>
          </a:custGeom>
          <a:ln w="12700">
            <a:miter lim="400000"/>
          </a:ln>
        </p:spPr>
      </p:pic>
      <p:pic>
        <p:nvPicPr>
          <p:cNvPr id="108" name="rawpixel-592444-unsplash.jpg" descr="rawpixel-592444-unsplash.jpg"/>
          <p:cNvPicPr>
            <a:picLocks noChangeAspect="1"/>
          </p:cNvPicPr>
          <p:nvPr/>
        </p:nvPicPr>
        <p:blipFill>
          <a:blip r:embed="rId3">
            <a:extLst/>
          </a:blip>
          <a:srcRect l="71291" t="59546" r="1"/>
          <a:stretch>
            <a:fillRect/>
          </a:stretch>
        </p:blipFill>
        <p:spPr>
          <a:xfrm>
            <a:off x="20332703" y="9402764"/>
            <a:ext cx="4265614" cy="6491274"/>
          </a:xfrm>
          <a:custGeom>
            <a:avLst/>
            <a:gdLst/>
            <a:ahLst/>
            <a:cxnLst>
              <a:cxn ang="0">
                <a:pos x="wd2" y="hd2"/>
              </a:cxn>
              <a:cxn ang="5400000">
                <a:pos x="wd2" y="hd2"/>
              </a:cxn>
              <a:cxn ang="10800000">
                <a:pos x="wd2" y="hd2"/>
              </a:cxn>
              <a:cxn ang="16200000">
                <a:pos x="wd2" y="hd2"/>
              </a:cxn>
            </a:cxnLst>
            <a:rect l="0" t="0" r="r" b="b"/>
            <a:pathLst>
              <a:path w="21600" h="21600" extrusionOk="0">
                <a:moveTo>
                  <a:pt x="15694" y="0"/>
                </a:moveTo>
                <a:lnTo>
                  <a:pt x="0" y="5953"/>
                </a:lnTo>
                <a:lnTo>
                  <a:pt x="0" y="17861"/>
                </a:lnTo>
                <a:lnTo>
                  <a:pt x="9855" y="21600"/>
                </a:lnTo>
                <a:lnTo>
                  <a:pt x="21532" y="21600"/>
                </a:lnTo>
                <a:lnTo>
                  <a:pt x="21600" y="21574"/>
                </a:lnTo>
                <a:lnTo>
                  <a:pt x="21600" y="2241"/>
                </a:lnTo>
                <a:lnTo>
                  <a:pt x="15694" y="0"/>
                </a:lnTo>
                <a:close/>
              </a:path>
            </a:pathLst>
          </a:custGeom>
          <a:ln w="12700">
            <a:miter lim="400000"/>
          </a:ln>
        </p:spPr>
      </p:pic>
      <p:pic>
        <p:nvPicPr>
          <p:cNvPr id="109" name="rawpixel-592444-unsplash.jpg" descr="rawpixel-592444-unsplash.jpg"/>
          <p:cNvPicPr>
            <a:picLocks noChangeAspect="1"/>
          </p:cNvPicPr>
          <p:nvPr/>
        </p:nvPicPr>
        <p:blipFill>
          <a:blip r:embed="rId3">
            <a:extLst/>
          </a:blip>
          <a:srcRect l="49756" t="24027" r="8531" b="31371"/>
          <a:stretch>
            <a:fillRect/>
          </a:stretch>
        </p:blipFill>
        <p:spPr>
          <a:xfrm>
            <a:off x="17058017" y="3703118"/>
            <a:ext cx="6197998" cy="7156848"/>
          </a:xfrm>
          <a:custGeom>
            <a:avLst/>
            <a:gdLst/>
            <a:ahLst/>
            <a:cxnLst>
              <a:cxn ang="0">
                <a:pos x="wd2" y="hd2"/>
              </a:cxn>
              <a:cxn ang="5400000">
                <a:pos x="wd2" y="hd2"/>
              </a:cxn>
              <a:cxn ang="10800000">
                <a:pos x="wd2" y="hd2"/>
              </a:cxn>
              <a:cxn ang="16200000">
                <a:pos x="wd2" y="hd2"/>
              </a:cxn>
            </a:cxnLst>
            <a:rect l="0" t="0" r="r" b="b"/>
            <a:pathLst>
              <a:path w="21600" h="21600" extrusionOk="0">
                <a:moveTo>
                  <a:pt x="10799" y="0"/>
                </a:moveTo>
                <a:lnTo>
                  <a:pt x="0" y="5400"/>
                </a:lnTo>
                <a:lnTo>
                  <a:pt x="0" y="16200"/>
                </a:lnTo>
                <a:lnTo>
                  <a:pt x="10799" y="21600"/>
                </a:lnTo>
                <a:lnTo>
                  <a:pt x="21600" y="16200"/>
                </a:lnTo>
                <a:lnTo>
                  <a:pt x="21600" y="5400"/>
                </a:lnTo>
                <a:lnTo>
                  <a:pt x="10799" y="0"/>
                </a:lnTo>
                <a:close/>
              </a:path>
            </a:pathLst>
          </a:custGeom>
          <a:ln w="12700">
            <a:miter lim="400000"/>
          </a:ln>
        </p:spPr>
      </p:pic>
      <p:pic>
        <p:nvPicPr>
          <p:cNvPr id="110" name="rawpixel-592444-unsplash.jpg" descr="rawpixel-592444-unsplash.jpg"/>
          <p:cNvPicPr>
            <a:picLocks noChangeAspect="1"/>
          </p:cNvPicPr>
          <p:nvPr/>
        </p:nvPicPr>
        <p:blipFill>
          <a:blip r:embed="rId3">
            <a:extLst/>
          </a:blip>
          <a:srcRect l="894" r="30535" b="59383"/>
          <a:stretch>
            <a:fillRect/>
          </a:stretch>
        </p:blipFill>
        <p:spPr>
          <a:xfrm>
            <a:off x="9796599" y="-157665"/>
            <a:ext cx="10185797" cy="651549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1852"/>
                </a:lnTo>
                <a:lnTo>
                  <a:pt x="10800" y="21600"/>
                </a:lnTo>
                <a:lnTo>
                  <a:pt x="21600" y="11852"/>
                </a:lnTo>
                <a:lnTo>
                  <a:pt x="21600" y="0"/>
                </a:lnTo>
                <a:lnTo>
                  <a:pt x="0" y="0"/>
                </a:lnTo>
                <a:close/>
              </a:path>
            </a:pathLst>
          </a:custGeom>
          <a:ln w="12700">
            <a:miter lim="400000"/>
          </a:ln>
        </p:spPr>
      </p:pic>
      <p:pic>
        <p:nvPicPr>
          <p:cNvPr id="111" name="rawpixel-592444-unsplash.jpg" descr="rawpixel-592444-unsplash.jpg"/>
          <p:cNvPicPr>
            <a:picLocks noChangeAspect="1"/>
          </p:cNvPicPr>
          <p:nvPr/>
        </p:nvPicPr>
        <p:blipFill>
          <a:blip r:embed="rId3">
            <a:extLst/>
          </a:blip>
          <a:srcRect l="854" t="52410" r="30575"/>
          <a:stretch>
            <a:fillRect/>
          </a:stretch>
        </p:blipFill>
        <p:spPr>
          <a:xfrm>
            <a:off x="9791619" y="8255000"/>
            <a:ext cx="10185798" cy="763416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0" y="8320"/>
                </a:lnTo>
                <a:lnTo>
                  <a:pt x="0" y="21600"/>
                </a:lnTo>
                <a:lnTo>
                  <a:pt x="21600" y="21600"/>
                </a:lnTo>
                <a:lnTo>
                  <a:pt x="21600" y="8320"/>
                </a:lnTo>
                <a:lnTo>
                  <a:pt x="10800" y="0"/>
                </a:lnTo>
                <a:close/>
              </a:path>
            </a:pathLst>
          </a:custGeom>
          <a:ln w="12700">
            <a:miter lim="400000"/>
          </a:ln>
        </p:spPr>
      </p:pic>
      <p:sp>
        <p:nvSpPr>
          <p:cNvPr id="112" name="Mutually Exclusive Collectively Exhaustive"/>
          <p:cNvSpPr txBox="1"/>
          <p:nvPr/>
        </p:nvSpPr>
        <p:spPr>
          <a:xfrm>
            <a:off x="1238922" y="6249565"/>
            <a:ext cx="13728362" cy="198002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lgn="l">
              <a:defRPr sz="6100" spc="915">
                <a:solidFill>
                  <a:srgbClr val="838488"/>
                </a:solidFill>
              </a:defRPr>
            </a:lvl1pPr>
          </a:lstStyle>
          <a:p>
            <a:r>
              <a:rPr dirty="0"/>
              <a:t>Mutually Exclusive Collectively Exhaustive</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10</a:t>
            </a:fld>
            <a:endParaRPr/>
          </a:p>
        </p:txBody>
      </p:sp>
      <p:pic>
        <p:nvPicPr>
          <p:cNvPr id="190" name="Content Placeholder 5" descr="Content Placeholder 5"/>
          <p:cNvPicPr>
            <a:picLocks noChangeAspect="1"/>
          </p:cNvPicPr>
          <p:nvPr/>
        </p:nvPicPr>
        <p:blipFill>
          <a:blip r:embed="rId2">
            <a:extLst/>
          </a:blip>
          <a:srcRect l="13676" t="6421" r="13676" b="6421"/>
          <a:stretch>
            <a:fillRect/>
          </a:stretch>
        </p:blipFill>
        <p:spPr>
          <a:xfrm>
            <a:off x="4502149" y="1562496"/>
            <a:ext cx="15379863" cy="10387685"/>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14:dur="1200">
        <p:push dir="u"/>
      </p:transition>
    </mc:Choice>
    <mc:Fallback xmlns:a14="http://schemas.microsoft.com/office/drawing/2010/main" xmlns:m="http://schemas.openxmlformats.org/officeDocument/2006/math"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 name="4 Principles for using MECE"/>
          <p:cNvSpPr txBox="1">
            <a:spLocks noGrp="1"/>
          </p:cNvSpPr>
          <p:nvPr>
            <p:ph type="title"/>
          </p:nvPr>
        </p:nvSpPr>
        <p:spPr>
          <a:prstGeom prst="rect">
            <a:avLst/>
          </a:prstGeom>
        </p:spPr>
        <p:txBody>
          <a:bodyPr>
            <a:normAutofit fontScale="90000"/>
          </a:bodyPr>
          <a:lstStyle/>
          <a:p>
            <a:r>
              <a:t>4 Principles for using MECE</a:t>
            </a:r>
          </a:p>
        </p:txBody>
      </p:sp>
      <p:sp>
        <p:nvSpPr>
          <p:cNvPr id="193"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11</a:t>
            </a:fld>
            <a:endParaRPr/>
          </a:p>
        </p:txBody>
      </p:sp>
      <p:pic>
        <p:nvPicPr>
          <p:cNvPr id="194" name="5.jpeg" descr="5.jpeg"/>
          <p:cNvPicPr>
            <a:picLocks noChangeAspect="1"/>
          </p:cNvPicPr>
          <p:nvPr/>
        </p:nvPicPr>
        <p:blipFill>
          <a:blip r:embed="rId2">
            <a:extLst/>
          </a:blip>
          <a:srcRect t="27160" b="27160"/>
          <a:stretch>
            <a:fillRect/>
          </a:stretch>
        </p:blipFill>
        <p:spPr>
          <a:xfrm>
            <a:off x="-1985" y="6277"/>
            <a:ext cx="24387970" cy="8890001"/>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14:dur="1200">
        <p:push dir="u"/>
      </p:transition>
    </mc:Choice>
    <mc:Fallback xmlns:a14="http://schemas.microsoft.com/office/drawing/2010/main" xmlns:m="http://schemas.openxmlformats.org/officeDocument/2006/math"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 name="Principle 2 The Sum of Parts Must…"/>
          <p:cNvSpPr txBox="1">
            <a:spLocks noGrp="1"/>
          </p:cNvSpPr>
          <p:nvPr>
            <p:ph type="title"/>
          </p:nvPr>
        </p:nvSpPr>
        <p:spPr>
          <a:prstGeom prst="rect">
            <a:avLst/>
          </a:prstGeom>
        </p:spPr>
        <p:txBody>
          <a:bodyPr/>
          <a:lstStyle/>
          <a:p>
            <a:pPr>
              <a:lnSpc>
                <a:spcPct val="100000"/>
              </a:lnSpc>
            </a:pPr>
            <a:r>
              <a:t>Principle 2 The Sum of Parts Must </a:t>
            </a:r>
          </a:p>
          <a:p>
            <a:pPr>
              <a:lnSpc>
                <a:spcPct val="100000"/>
              </a:lnSpc>
            </a:pPr>
            <a:r>
              <a:t>Equal the Whole Group</a:t>
            </a:r>
          </a:p>
        </p:txBody>
      </p:sp>
      <p:sp>
        <p:nvSpPr>
          <p:cNvPr id="197"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12</a:t>
            </a:fld>
            <a:endParaRPr/>
          </a:p>
        </p:txBody>
      </p:sp>
      <p:sp>
        <p:nvSpPr>
          <p:cNvPr id="198" name="Rounded Rectangle"/>
          <p:cNvSpPr/>
          <p:nvPr/>
        </p:nvSpPr>
        <p:spPr>
          <a:xfrm rot="10800000" flipH="1">
            <a:off x="2247900" y="4716462"/>
            <a:ext cx="1016001" cy="1016001"/>
          </a:xfrm>
          <a:prstGeom prst="roundRect">
            <a:avLst>
              <a:gd name="adj" fmla="val 32500"/>
            </a:avLst>
          </a:prstGeom>
          <a:gradFill>
            <a:gsLst>
              <a:gs pos="0">
                <a:srgbClr val="3949A5"/>
              </a:gs>
              <a:gs pos="48365">
                <a:srgbClr val="485FCC"/>
              </a:gs>
              <a:gs pos="100000">
                <a:srgbClr val="23A2DC"/>
              </a:gs>
            </a:gsLst>
            <a:path path="circle">
              <a:fillToRect l="37721" t="-19636" r="62278" b="119636"/>
            </a:path>
          </a:gradFill>
          <a:ln w="12700">
            <a:miter lim="400000"/>
          </a:ln>
        </p:spPr>
        <p:txBody>
          <a:bodyPr lIns="50800" tIns="50800" rIns="50800" bIns="50800" anchor="ctr"/>
          <a:lstStyle/>
          <a:p>
            <a:pPr>
              <a:defRPr sz="3200" cap="none">
                <a:solidFill>
                  <a:srgbClr val="FFFFFF"/>
                </a:solidFill>
                <a:latin typeface="Lato Light"/>
                <a:ea typeface="Lato Light"/>
                <a:cs typeface="Lato Light"/>
                <a:sym typeface="Lato Light"/>
              </a:defRPr>
            </a:pPr>
            <a:endParaRPr/>
          </a:p>
        </p:txBody>
      </p:sp>
      <p:sp>
        <p:nvSpPr>
          <p:cNvPr id="199" name="Empowered associates"/>
          <p:cNvSpPr txBox="1"/>
          <p:nvPr/>
        </p:nvSpPr>
        <p:spPr>
          <a:xfrm>
            <a:off x="3657599" y="4701859"/>
            <a:ext cx="7988301" cy="104520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algn="l" defTabSz="457200">
              <a:lnSpc>
                <a:spcPct val="110000"/>
              </a:lnSpc>
              <a:defRPr sz="3400" cap="none"/>
            </a:pPr>
            <a:r>
              <a:t>Age 31-45 </a:t>
            </a:r>
          </a:p>
          <a:p>
            <a:pPr algn="l" defTabSz="457200">
              <a:lnSpc>
                <a:spcPct val="110000"/>
              </a:lnSpc>
              <a:defRPr sz="2500" cap="none">
                <a:solidFill>
                  <a:srgbClr val="717172"/>
                </a:solidFill>
                <a:latin typeface="Lato Regular"/>
                <a:ea typeface="Lato Regular"/>
                <a:cs typeface="Lato Regular"/>
                <a:sym typeface="Lato Regular"/>
              </a:defRPr>
            </a:pPr>
            <a:r>
              <a:t>non-MECE because 45 appears in both 31-45</a:t>
            </a:r>
          </a:p>
        </p:txBody>
      </p:sp>
      <p:sp>
        <p:nvSpPr>
          <p:cNvPr id="200" name="Rounded Rectangle"/>
          <p:cNvSpPr/>
          <p:nvPr/>
        </p:nvSpPr>
        <p:spPr>
          <a:xfrm rot="10800000" flipH="1">
            <a:off x="2250683" y="7092801"/>
            <a:ext cx="1016001" cy="1016001"/>
          </a:xfrm>
          <a:prstGeom prst="roundRect">
            <a:avLst>
              <a:gd name="adj" fmla="val 32500"/>
            </a:avLst>
          </a:prstGeom>
          <a:gradFill>
            <a:gsLst>
              <a:gs pos="0">
                <a:srgbClr val="3949A5"/>
              </a:gs>
              <a:gs pos="48365">
                <a:srgbClr val="485FCC"/>
              </a:gs>
              <a:gs pos="100000">
                <a:srgbClr val="23A2DC"/>
              </a:gs>
            </a:gsLst>
            <a:path path="circle">
              <a:fillToRect l="37721" t="-19636" r="62278" b="119636"/>
            </a:path>
          </a:gradFill>
          <a:ln w="12700">
            <a:miter lim="400000"/>
          </a:ln>
        </p:spPr>
        <p:txBody>
          <a:bodyPr lIns="50800" tIns="50800" rIns="50800" bIns="50800" anchor="ctr"/>
          <a:lstStyle/>
          <a:p>
            <a:pPr>
              <a:defRPr sz="3200" cap="none">
                <a:solidFill>
                  <a:srgbClr val="FFFFFF"/>
                </a:solidFill>
                <a:latin typeface="Lato Light"/>
                <a:ea typeface="Lato Light"/>
                <a:cs typeface="Lato Light"/>
                <a:sym typeface="Lato Light"/>
              </a:defRPr>
            </a:pPr>
            <a:endParaRPr/>
          </a:p>
        </p:txBody>
      </p:sp>
      <p:sp>
        <p:nvSpPr>
          <p:cNvPr id="201" name="Empowered associates"/>
          <p:cNvSpPr txBox="1"/>
          <p:nvPr/>
        </p:nvSpPr>
        <p:spPr>
          <a:xfrm>
            <a:off x="3622282" y="7078199"/>
            <a:ext cx="9691813" cy="104520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algn="l" defTabSz="457200">
              <a:lnSpc>
                <a:spcPct val="110000"/>
              </a:lnSpc>
              <a:defRPr sz="3400" cap="none"/>
            </a:pPr>
            <a:r>
              <a:t>Age 45-60 </a:t>
            </a:r>
          </a:p>
          <a:p>
            <a:pPr algn="l" defTabSz="457200">
              <a:lnSpc>
                <a:spcPct val="110000"/>
              </a:lnSpc>
              <a:defRPr sz="2500" cap="none">
                <a:solidFill>
                  <a:srgbClr val="717172"/>
                </a:solidFill>
                <a:latin typeface="Lato Regular"/>
                <a:ea typeface="Lato Regular"/>
                <a:cs typeface="Lato Regular"/>
                <a:sym typeface="Lato Regular"/>
              </a:defRPr>
            </a:pPr>
            <a:r>
              <a:t>non-MECE because 45 appears in both 45-60</a:t>
            </a:r>
          </a:p>
        </p:txBody>
      </p:sp>
      <p:grpSp>
        <p:nvGrpSpPr>
          <p:cNvPr id="204" name="Group"/>
          <p:cNvGrpSpPr/>
          <p:nvPr/>
        </p:nvGrpSpPr>
        <p:grpSpPr>
          <a:xfrm>
            <a:off x="2443858" y="7280174"/>
            <a:ext cx="629651" cy="629819"/>
            <a:chOff x="0" y="0"/>
            <a:chExt cx="629650" cy="629818"/>
          </a:xfrm>
        </p:grpSpPr>
        <p:sp>
          <p:nvSpPr>
            <p:cNvPr id="202" name="Shape"/>
            <p:cNvSpPr/>
            <p:nvPr/>
          </p:nvSpPr>
          <p:spPr>
            <a:xfrm>
              <a:off x="249720" y="157931"/>
              <a:ext cx="181011" cy="313956"/>
            </a:xfrm>
            <a:custGeom>
              <a:avLst/>
              <a:gdLst/>
              <a:ahLst/>
              <a:cxnLst>
                <a:cxn ang="0">
                  <a:pos x="wd2" y="hd2"/>
                </a:cxn>
                <a:cxn ang="5400000">
                  <a:pos x="wd2" y="hd2"/>
                </a:cxn>
                <a:cxn ang="10800000">
                  <a:pos x="wd2" y="hd2"/>
                </a:cxn>
                <a:cxn ang="16200000">
                  <a:pos x="wd2" y="hd2"/>
                </a:cxn>
              </a:cxnLst>
              <a:rect l="0" t="0" r="r" b="b"/>
              <a:pathLst>
                <a:path w="21600" h="21600" extrusionOk="0">
                  <a:moveTo>
                    <a:pt x="666" y="2679"/>
                  </a:moveTo>
                  <a:cubicBezTo>
                    <a:pt x="14844" y="10773"/>
                    <a:pt x="14844" y="10773"/>
                    <a:pt x="14844" y="10773"/>
                  </a:cubicBezTo>
                  <a:cubicBezTo>
                    <a:pt x="666" y="19303"/>
                    <a:pt x="666" y="19303"/>
                    <a:pt x="666" y="19303"/>
                  </a:cubicBezTo>
                  <a:cubicBezTo>
                    <a:pt x="0" y="19303"/>
                    <a:pt x="0" y="19686"/>
                    <a:pt x="0" y="20069"/>
                  </a:cubicBezTo>
                  <a:cubicBezTo>
                    <a:pt x="0" y="21217"/>
                    <a:pt x="1427" y="21600"/>
                    <a:pt x="2759" y="21600"/>
                  </a:cubicBezTo>
                  <a:cubicBezTo>
                    <a:pt x="3426" y="21600"/>
                    <a:pt x="4092" y="21600"/>
                    <a:pt x="4758" y="21217"/>
                  </a:cubicBezTo>
                  <a:cubicBezTo>
                    <a:pt x="20934" y="11976"/>
                    <a:pt x="20934" y="11976"/>
                    <a:pt x="20934" y="11976"/>
                  </a:cubicBezTo>
                  <a:cubicBezTo>
                    <a:pt x="21600" y="11593"/>
                    <a:pt x="21600" y="11210"/>
                    <a:pt x="21600" y="10773"/>
                  </a:cubicBezTo>
                  <a:cubicBezTo>
                    <a:pt x="21600" y="10390"/>
                    <a:pt x="21600" y="10007"/>
                    <a:pt x="20934" y="9624"/>
                  </a:cubicBezTo>
                  <a:cubicBezTo>
                    <a:pt x="4758" y="383"/>
                    <a:pt x="4758" y="383"/>
                    <a:pt x="4758" y="383"/>
                  </a:cubicBezTo>
                  <a:cubicBezTo>
                    <a:pt x="4092" y="383"/>
                    <a:pt x="3426" y="0"/>
                    <a:pt x="2759" y="0"/>
                  </a:cubicBezTo>
                  <a:cubicBezTo>
                    <a:pt x="1427" y="0"/>
                    <a:pt x="0" y="766"/>
                    <a:pt x="0" y="1531"/>
                  </a:cubicBezTo>
                  <a:cubicBezTo>
                    <a:pt x="0" y="2297"/>
                    <a:pt x="666" y="2679"/>
                    <a:pt x="666" y="2679"/>
                  </a:cubicBezTo>
                </a:path>
              </a:pathLst>
            </a:custGeom>
            <a:solidFill>
              <a:srgbClr val="FFFFFF"/>
            </a:solidFill>
            <a:ln w="12700" cap="flat">
              <a:noFill/>
              <a:miter lim="400000"/>
            </a:ln>
            <a:effectLst/>
          </p:spPr>
          <p:txBody>
            <a:bodyPr wrap="square" lIns="45719" tIns="45719" rIns="45719" bIns="45719" numCol="1" anchor="ctr">
              <a:noAutofit/>
            </a:bodyPr>
            <a:lstStyle/>
            <a:p>
              <a:pPr algn="l" defTabSz="457200">
                <a:defRPr sz="1800" cap="none">
                  <a:solidFill>
                    <a:srgbClr val="464646"/>
                  </a:solidFill>
                  <a:latin typeface="Lato Regular"/>
                  <a:ea typeface="Lato Regular"/>
                  <a:cs typeface="Lato Regular"/>
                  <a:sym typeface="Lato Regular"/>
                </a:defRPr>
              </a:pPr>
              <a:endParaRPr/>
            </a:p>
          </p:txBody>
        </p:sp>
        <p:sp>
          <p:nvSpPr>
            <p:cNvPr id="203" name="Shape"/>
            <p:cNvSpPr/>
            <p:nvPr/>
          </p:nvSpPr>
          <p:spPr>
            <a:xfrm>
              <a:off x="0" y="0"/>
              <a:ext cx="629651" cy="629819"/>
            </a:xfrm>
            <a:custGeom>
              <a:avLst/>
              <a:gdLst/>
              <a:ahLst/>
              <a:cxnLst>
                <a:cxn ang="0">
                  <a:pos x="wd2" y="hd2"/>
                </a:cxn>
                <a:cxn ang="5400000">
                  <a:pos x="wd2" y="hd2"/>
                </a:cxn>
                <a:cxn ang="10800000">
                  <a:pos x="wd2" y="hd2"/>
                </a:cxn>
                <a:cxn ang="16200000">
                  <a:pos x="wd2" y="hd2"/>
                </a:cxn>
              </a:cxnLst>
              <a:rect l="0" t="0" r="r" b="b"/>
              <a:pathLst>
                <a:path w="21600" h="21600" extrusionOk="0">
                  <a:moveTo>
                    <a:pt x="10674" y="21600"/>
                  </a:moveTo>
                  <a:cubicBezTo>
                    <a:pt x="4816" y="21600"/>
                    <a:pt x="0" y="16784"/>
                    <a:pt x="0" y="10674"/>
                  </a:cubicBezTo>
                  <a:cubicBezTo>
                    <a:pt x="0" y="4852"/>
                    <a:pt x="4816" y="0"/>
                    <a:pt x="10674" y="0"/>
                  </a:cubicBezTo>
                  <a:cubicBezTo>
                    <a:pt x="16748" y="0"/>
                    <a:pt x="21600" y="4852"/>
                    <a:pt x="21600" y="10674"/>
                  </a:cubicBezTo>
                  <a:cubicBezTo>
                    <a:pt x="21600" y="16784"/>
                    <a:pt x="16748" y="21600"/>
                    <a:pt x="10674" y="21600"/>
                  </a:cubicBezTo>
                  <a:close/>
                  <a:moveTo>
                    <a:pt x="10674" y="2049"/>
                  </a:moveTo>
                  <a:cubicBezTo>
                    <a:pt x="5858" y="2049"/>
                    <a:pt x="2049" y="5858"/>
                    <a:pt x="2049" y="10674"/>
                  </a:cubicBezTo>
                  <a:cubicBezTo>
                    <a:pt x="2049" y="15490"/>
                    <a:pt x="5858" y="19551"/>
                    <a:pt x="10674" y="19551"/>
                  </a:cubicBezTo>
                  <a:cubicBezTo>
                    <a:pt x="15490" y="19551"/>
                    <a:pt x="19551" y="15490"/>
                    <a:pt x="19551" y="10674"/>
                  </a:cubicBezTo>
                  <a:cubicBezTo>
                    <a:pt x="19551" y="5858"/>
                    <a:pt x="15490" y="2049"/>
                    <a:pt x="10674" y="2049"/>
                  </a:cubicBezTo>
                  <a:close/>
                </a:path>
              </a:pathLst>
            </a:custGeom>
            <a:solidFill>
              <a:srgbClr val="FFFFFF"/>
            </a:solidFill>
            <a:ln w="12700" cap="flat">
              <a:noFill/>
              <a:miter lim="400000"/>
            </a:ln>
            <a:effectLst/>
          </p:spPr>
          <p:txBody>
            <a:bodyPr wrap="square" lIns="45719" tIns="45719" rIns="45719" bIns="45719" numCol="1" anchor="ctr">
              <a:noAutofit/>
            </a:bodyPr>
            <a:lstStyle/>
            <a:p>
              <a:pPr algn="l" defTabSz="457200">
                <a:defRPr sz="1800" cap="none">
                  <a:solidFill>
                    <a:srgbClr val="464646"/>
                  </a:solidFill>
                  <a:latin typeface="Lato Regular"/>
                  <a:ea typeface="Lato Regular"/>
                  <a:cs typeface="Lato Regular"/>
                  <a:sym typeface="Lato Regular"/>
                </a:defRPr>
              </a:pPr>
              <a:endParaRPr/>
            </a:p>
          </p:txBody>
        </p:sp>
      </p:grpSp>
      <p:grpSp>
        <p:nvGrpSpPr>
          <p:cNvPr id="207" name="Group"/>
          <p:cNvGrpSpPr/>
          <p:nvPr/>
        </p:nvGrpSpPr>
        <p:grpSpPr>
          <a:xfrm>
            <a:off x="2441075" y="4909553"/>
            <a:ext cx="629651" cy="629819"/>
            <a:chOff x="0" y="0"/>
            <a:chExt cx="629650" cy="629818"/>
          </a:xfrm>
        </p:grpSpPr>
        <p:sp>
          <p:nvSpPr>
            <p:cNvPr id="205" name="Shape"/>
            <p:cNvSpPr/>
            <p:nvPr/>
          </p:nvSpPr>
          <p:spPr>
            <a:xfrm>
              <a:off x="249720" y="157931"/>
              <a:ext cx="181011" cy="313956"/>
            </a:xfrm>
            <a:custGeom>
              <a:avLst/>
              <a:gdLst/>
              <a:ahLst/>
              <a:cxnLst>
                <a:cxn ang="0">
                  <a:pos x="wd2" y="hd2"/>
                </a:cxn>
                <a:cxn ang="5400000">
                  <a:pos x="wd2" y="hd2"/>
                </a:cxn>
                <a:cxn ang="10800000">
                  <a:pos x="wd2" y="hd2"/>
                </a:cxn>
                <a:cxn ang="16200000">
                  <a:pos x="wd2" y="hd2"/>
                </a:cxn>
              </a:cxnLst>
              <a:rect l="0" t="0" r="r" b="b"/>
              <a:pathLst>
                <a:path w="21600" h="21600" extrusionOk="0">
                  <a:moveTo>
                    <a:pt x="666" y="2679"/>
                  </a:moveTo>
                  <a:cubicBezTo>
                    <a:pt x="14844" y="10773"/>
                    <a:pt x="14844" y="10773"/>
                    <a:pt x="14844" y="10773"/>
                  </a:cubicBezTo>
                  <a:cubicBezTo>
                    <a:pt x="666" y="19303"/>
                    <a:pt x="666" y="19303"/>
                    <a:pt x="666" y="19303"/>
                  </a:cubicBezTo>
                  <a:cubicBezTo>
                    <a:pt x="0" y="19303"/>
                    <a:pt x="0" y="19686"/>
                    <a:pt x="0" y="20069"/>
                  </a:cubicBezTo>
                  <a:cubicBezTo>
                    <a:pt x="0" y="21217"/>
                    <a:pt x="1427" y="21600"/>
                    <a:pt x="2759" y="21600"/>
                  </a:cubicBezTo>
                  <a:cubicBezTo>
                    <a:pt x="3426" y="21600"/>
                    <a:pt x="4092" y="21600"/>
                    <a:pt x="4758" y="21217"/>
                  </a:cubicBezTo>
                  <a:cubicBezTo>
                    <a:pt x="20934" y="11976"/>
                    <a:pt x="20934" y="11976"/>
                    <a:pt x="20934" y="11976"/>
                  </a:cubicBezTo>
                  <a:cubicBezTo>
                    <a:pt x="21600" y="11593"/>
                    <a:pt x="21600" y="11210"/>
                    <a:pt x="21600" y="10773"/>
                  </a:cubicBezTo>
                  <a:cubicBezTo>
                    <a:pt x="21600" y="10390"/>
                    <a:pt x="21600" y="10007"/>
                    <a:pt x="20934" y="9624"/>
                  </a:cubicBezTo>
                  <a:cubicBezTo>
                    <a:pt x="4758" y="383"/>
                    <a:pt x="4758" y="383"/>
                    <a:pt x="4758" y="383"/>
                  </a:cubicBezTo>
                  <a:cubicBezTo>
                    <a:pt x="4092" y="383"/>
                    <a:pt x="3426" y="0"/>
                    <a:pt x="2759" y="0"/>
                  </a:cubicBezTo>
                  <a:cubicBezTo>
                    <a:pt x="1427" y="0"/>
                    <a:pt x="0" y="766"/>
                    <a:pt x="0" y="1531"/>
                  </a:cubicBezTo>
                  <a:cubicBezTo>
                    <a:pt x="0" y="2297"/>
                    <a:pt x="666" y="2679"/>
                    <a:pt x="666" y="2679"/>
                  </a:cubicBezTo>
                </a:path>
              </a:pathLst>
            </a:custGeom>
            <a:solidFill>
              <a:srgbClr val="FFFFFF"/>
            </a:solidFill>
            <a:ln w="12700" cap="flat">
              <a:noFill/>
              <a:miter lim="400000"/>
            </a:ln>
            <a:effectLst/>
          </p:spPr>
          <p:txBody>
            <a:bodyPr wrap="square" lIns="45719" tIns="45719" rIns="45719" bIns="45719" numCol="1" anchor="ctr">
              <a:noAutofit/>
            </a:bodyPr>
            <a:lstStyle/>
            <a:p>
              <a:pPr algn="l" defTabSz="457200">
                <a:defRPr sz="1800" cap="none">
                  <a:solidFill>
                    <a:srgbClr val="464646"/>
                  </a:solidFill>
                  <a:latin typeface="Lato Regular"/>
                  <a:ea typeface="Lato Regular"/>
                  <a:cs typeface="Lato Regular"/>
                  <a:sym typeface="Lato Regular"/>
                </a:defRPr>
              </a:pPr>
              <a:endParaRPr/>
            </a:p>
          </p:txBody>
        </p:sp>
        <p:sp>
          <p:nvSpPr>
            <p:cNvPr id="206" name="Shape"/>
            <p:cNvSpPr/>
            <p:nvPr/>
          </p:nvSpPr>
          <p:spPr>
            <a:xfrm>
              <a:off x="0" y="0"/>
              <a:ext cx="629651" cy="629819"/>
            </a:xfrm>
            <a:custGeom>
              <a:avLst/>
              <a:gdLst/>
              <a:ahLst/>
              <a:cxnLst>
                <a:cxn ang="0">
                  <a:pos x="wd2" y="hd2"/>
                </a:cxn>
                <a:cxn ang="5400000">
                  <a:pos x="wd2" y="hd2"/>
                </a:cxn>
                <a:cxn ang="10800000">
                  <a:pos x="wd2" y="hd2"/>
                </a:cxn>
                <a:cxn ang="16200000">
                  <a:pos x="wd2" y="hd2"/>
                </a:cxn>
              </a:cxnLst>
              <a:rect l="0" t="0" r="r" b="b"/>
              <a:pathLst>
                <a:path w="21600" h="21600" extrusionOk="0">
                  <a:moveTo>
                    <a:pt x="10674" y="21600"/>
                  </a:moveTo>
                  <a:cubicBezTo>
                    <a:pt x="4816" y="21600"/>
                    <a:pt x="0" y="16784"/>
                    <a:pt x="0" y="10674"/>
                  </a:cubicBezTo>
                  <a:cubicBezTo>
                    <a:pt x="0" y="4852"/>
                    <a:pt x="4816" y="0"/>
                    <a:pt x="10674" y="0"/>
                  </a:cubicBezTo>
                  <a:cubicBezTo>
                    <a:pt x="16748" y="0"/>
                    <a:pt x="21600" y="4852"/>
                    <a:pt x="21600" y="10674"/>
                  </a:cubicBezTo>
                  <a:cubicBezTo>
                    <a:pt x="21600" y="16784"/>
                    <a:pt x="16748" y="21600"/>
                    <a:pt x="10674" y="21600"/>
                  </a:cubicBezTo>
                  <a:close/>
                  <a:moveTo>
                    <a:pt x="10674" y="2049"/>
                  </a:moveTo>
                  <a:cubicBezTo>
                    <a:pt x="5858" y="2049"/>
                    <a:pt x="2049" y="5858"/>
                    <a:pt x="2049" y="10674"/>
                  </a:cubicBezTo>
                  <a:cubicBezTo>
                    <a:pt x="2049" y="15490"/>
                    <a:pt x="5858" y="19551"/>
                    <a:pt x="10674" y="19551"/>
                  </a:cubicBezTo>
                  <a:cubicBezTo>
                    <a:pt x="15490" y="19551"/>
                    <a:pt x="19551" y="15490"/>
                    <a:pt x="19551" y="10674"/>
                  </a:cubicBezTo>
                  <a:cubicBezTo>
                    <a:pt x="19551" y="5858"/>
                    <a:pt x="15490" y="2049"/>
                    <a:pt x="10674" y="2049"/>
                  </a:cubicBezTo>
                  <a:close/>
                </a:path>
              </a:pathLst>
            </a:custGeom>
            <a:solidFill>
              <a:srgbClr val="FFFFFF"/>
            </a:solidFill>
            <a:ln w="12700" cap="flat">
              <a:noFill/>
              <a:miter lim="400000"/>
            </a:ln>
            <a:effectLst/>
          </p:spPr>
          <p:txBody>
            <a:bodyPr wrap="square" lIns="45719" tIns="45719" rIns="45719" bIns="45719" numCol="1" anchor="ctr">
              <a:noAutofit/>
            </a:bodyPr>
            <a:lstStyle/>
            <a:p>
              <a:pPr algn="l" defTabSz="457200">
                <a:defRPr sz="1800" cap="none">
                  <a:solidFill>
                    <a:srgbClr val="464646"/>
                  </a:solidFill>
                  <a:latin typeface="Lato Regular"/>
                  <a:ea typeface="Lato Regular"/>
                  <a:cs typeface="Lato Regular"/>
                  <a:sym typeface="Lato Regular"/>
                </a:defRPr>
              </a:pPr>
              <a:endParaRPr/>
            </a:p>
          </p:txBody>
        </p:sp>
      </p:grpSp>
    </p:spTree>
  </p:cSld>
  <p:clrMapOvr>
    <a:masterClrMapping/>
  </p:clrMapOvr>
  <mc:AlternateContent xmlns:mc="http://schemas.openxmlformats.org/markup-compatibility/2006" xmlns:p14="http://schemas.microsoft.com/office/powerpoint/2010/main">
    <mc:Choice Requires="p14">
      <p:transition spd="slow" p14:dur="1200">
        <p:push dir="u"/>
      </p:transition>
    </mc:Choice>
    <mc:Fallback xmlns:a14="http://schemas.microsoft.com/office/drawing/2010/main" xmlns:m="http://schemas.openxmlformats.org/officeDocument/2006/math"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 name="Principle 3 Small Elements Must…"/>
          <p:cNvSpPr txBox="1">
            <a:spLocks noGrp="1"/>
          </p:cNvSpPr>
          <p:nvPr>
            <p:ph type="title"/>
          </p:nvPr>
        </p:nvSpPr>
        <p:spPr>
          <a:prstGeom prst="rect">
            <a:avLst/>
          </a:prstGeom>
        </p:spPr>
        <p:txBody>
          <a:bodyPr/>
          <a:lstStyle/>
          <a:p>
            <a:pPr>
              <a:lnSpc>
                <a:spcPct val="100000"/>
              </a:lnSpc>
            </a:pPr>
            <a:r>
              <a:t>Principle 3 Small Elements Must </a:t>
            </a:r>
          </a:p>
          <a:p>
            <a:pPr>
              <a:lnSpc>
                <a:spcPct val="100000"/>
              </a:lnSpc>
            </a:pPr>
            <a:r>
              <a:t>Parallel One Another</a:t>
            </a:r>
          </a:p>
        </p:txBody>
      </p:sp>
      <p:sp>
        <p:nvSpPr>
          <p:cNvPr id="210"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13</a:t>
            </a:fld>
            <a:endParaRPr/>
          </a:p>
        </p:txBody>
      </p:sp>
      <p:sp>
        <p:nvSpPr>
          <p:cNvPr id="211" name="Rounded Rectangle"/>
          <p:cNvSpPr/>
          <p:nvPr/>
        </p:nvSpPr>
        <p:spPr>
          <a:xfrm rot="10800000" flipH="1">
            <a:off x="2247900" y="4716462"/>
            <a:ext cx="1016001" cy="1016001"/>
          </a:xfrm>
          <a:prstGeom prst="roundRect">
            <a:avLst>
              <a:gd name="adj" fmla="val 32500"/>
            </a:avLst>
          </a:prstGeom>
          <a:gradFill>
            <a:gsLst>
              <a:gs pos="0">
                <a:srgbClr val="3949A5"/>
              </a:gs>
              <a:gs pos="48365">
                <a:srgbClr val="485FCC"/>
              </a:gs>
              <a:gs pos="100000">
                <a:srgbClr val="23A2DC"/>
              </a:gs>
            </a:gsLst>
            <a:path path="circle">
              <a:fillToRect l="37721" t="-19636" r="62278" b="119636"/>
            </a:path>
          </a:gradFill>
          <a:ln w="12700">
            <a:miter lim="400000"/>
          </a:ln>
        </p:spPr>
        <p:txBody>
          <a:bodyPr lIns="50800" tIns="50800" rIns="50800" bIns="50800" anchor="ctr"/>
          <a:lstStyle/>
          <a:p>
            <a:pPr>
              <a:defRPr sz="3200" cap="none">
                <a:solidFill>
                  <a:srgbClr val="FFFFFF"/>
                </a:solidFill>
                <a:latin typeface="Lato Light"/>
                <a:ea typeface="Lato Light"/>
                <a:cs typeface="Lato Light"/>
                <a:sym typeface="Lato Light"/>
              </a:defRPr>
            </a:pPr>
            <a:endParaRPr/>
          </a:p>
        </p:txBody>
      </p:sp>
      <p:sp>
        <p:nvSpPr>
          <p:cNvPr id="212" name="Empowered associates"/>
          <p:cNvSpPr txBox="1"/>
          <p:nvPr/>
        </p:nvSpPr>
        <p:spPr>
          <a:xfrm>
            <a:off x="3619499" y="4701859"/>
            <a:ext cx="8652712" cy="514608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p>
            <a:pPr algn="l" defTabSz="457200">
              <a:lnSpc>
                <a:spcPct val="110000"/>
              </a:lnSpc>
              <a:spcAft>
                <a:spcPts val="2000"/>
              </a:spcAft>
              <a:defRPr sz="3400" cap="none"/>
            </a:pPr>
            <a:r>
              <a:rPr dirty="0"/>
              <a:t>To be collectively exhaustive the framework must represent the whole group</a:t>
            </a:r>
          </a:p>
          <a:p>
            <a:pPr marL="305288" indent="-305288" algn="l" defTabSz="457200">
              <a:lnSpc>
                <a:spcPct val="120000"/>
              </a:lnSpc>
              <a:buClr>
                <a:srgbClr val="3949A5"/>
              </a:buClr>
              <a:buSzPct val="75000"/>
              <a:buChar char="‣"/>
              <a:defRPr sz="2500" cap="none">
                <a:solidFill>
                  <a:srgbClr val="717172"/>
                </a:solidFill>
                <a:latin typeface="Lato Regular"/>
                <a:ea typeface="Lato Regular"/>
                <a:cs typeface="Lato Regular"/>
                <a:sym typeface="Lato Regular"/>
              </a:defRPr>
            </a:pPr>
            <a:r>
              <a:rPr dirty="0">
                <a:latin typeface="Lato Bold"/>
                <a:ea typeface="Lato Bold"/>
                <a:cs typeface="Lato Bold"/>
                <a:sym typeface="Lato Bold"/>
              </a:rPr>
              <a:t>Example Restaurant Customers:</a:t>
            </a:r>
            <a:r>
              <a:rPr dirty="0"/>
              <a:t> a restaurant may have different customer types such as walk-in and drive-through. </a:t>
            </a:r>
          </a:p>
          <a:p>
            <a:pPr marL="305288" indent="-305288" algn="l" defTabSz="457200">
              <a:lnSpc>
                <a:spcPct val="120000"/>
              </a:lnSpc>
              <a:buClr>
                <a:srgbClr val="3949A5"/>
              </a:buClr>
              <a:buSzPct val="75000"/>
              <a:buChar char="‣"/>
              <a:defRPr sz="2500" cap="none">
                <a:solidFill>
                  <a:srgbClr val="717172"/>
                </a:solidFill>
                <a:latin typeface="Lato Regular"/>
                <a:ea typeface="Lato Regular"/>
                <a:cs typeface="Lato Regular"/>
                <a:sym typeface="Lato Regular"/>
              </a:defRPr>
            </a:pPr>
            <a:r>
              <a:rPr dirty="0"/>
              <a:t>However a restaurant could also have online customers, and customers that use 3rd party apps like Door Dash or Uber Eats</a:t>
            </a:r>
          </a:p>
          <a:p>
            <a:pPr marL="305288" indent="-305288" algn="l" defTabSz="457200">
              <a:lnSpc>
                <a:spcPct val="120000"/>
              </a:lnSpc>
              <a:buClr>
                <a:srgbClr val="3949A5"/>
              </a:buClr>
              <a:buSzPct val="75000"/>
              <a:buChar char="‣"/>
              <a:defRPr sz="2500" cap="none">
                <a:solidFill>
                  <a:srgbClr val="717172"/>
                </a:solidFill>
                <a:latin typeface="Lato Regular"/>
                <a:ea typeface="Lato Regular"/>
                <a:cs typeface="Lato Regular"/>
                <a:sym typeface="Lato Regular"/>
              </a:defRPr>
            </a:pPr>
            <a:r>
              <a:rPr dirty="0"/>
              <a:t>To be collectively exhaustive all customer types must be included</a:t>
            </a:r>
          </a:p>
        </p:txBody>
      </p:sp>
      <p:grpSp>
        <p:nvGrpSpPr>
          <p:cNvPr id="215" name="Group"/>
          <p:cNvGrpSpPr/>
          <p:nvPr/>
        </p:nvGrpSpPr>
        <p:grpSpPr>
          <a:xfrm>
            <a:off x="2441075" y="4903833"/>
            <a:ext cx="629651" cy="629820"/>
            <a:chOff x="0" y="0"/>
            <a:chExt cx="629650" cy="629818"/>
          </a:xfrm>
        </p:grpSpPr>
        <p:sp>
          <p:nvSpPr>
            <p:cNvPr id="213" name="Shape"/>
            <p:cNvSpPr/>
            <p:nvPr/>
          </p:nvSpPr>
          <p:spPr>
            <a:xfrm>
              <a:off x="249720" y="157931"/>
              <a:ext cx="181011" cy="313956"/>
            </a:xfrm>
            <a:custGeom>
              <a:avLst/>
              <a:gdLst/>
              <a:ahLst/>
              <a:cxnLst>
                <a:cxn ang="0">
                  <a:pos x="wd2" y="hd2"/>
                </a:cxn>
                <a:cxn ang="5400000">
                  <a:pos x="wd2" y="hd2"/>
                </a:cxn>
                <a:cxn ang="10800000">
                  <a:pos x="wd2" y="hd2"/>
                </a:cxn>
                <a:cxn ang="16200000">
                  <a:pos x="wd2" y="hd2"/>
                </a:cxn>
              </a:cxnLst>
              <a:rect l="0" t="0" r="r" b="b"/>
              <a:pathLst>
                <a:path w="21600" h="21600" extrusionOk="0">
                  <a:moveTo>
                    <a:pt x="666" y="2679"/>
                  </a:moveTo>
                  <a:cubicBezTo>
                    <a:pt x="14844" y="10773"/>
                    <a:pt x="14844" y="10773"/>
                    <a:pt x="14844" y="10773"/>
                  </a:cubicBezTo>
                  <a:cubicBezTo>
                    <a:pt x="666" y="19303"/>
                    <a:pt x="666" y="19303"/>
                    <a:pt x="666" y="19303"/>
                  </a:cubicBezTo>
                  <a:cubicBezTo>
                    <a:pt x="0" y="19303"/>
                    <a:pt x="0" y="19686"/>
                    <a:pt x="0" y="20069"/>
                  </a:cubicBezTo>
                  <a:cubicBezTo>
                    <a:pt x="0" y="21217"/>
                    <a:pt x="1427" y="21600"/>
                    <a:pt x="2759" y="21600"/>
                  </a:cubicBezTo>
                  <a:cubicBezTo>
                    <a:pt x="3426" y="21600"/>
                    <a:pt x="4092" y="21600"/>
                    <a:pt x="4758" y="21217"/>
                  </a:cubicBezTo>
                  <a:cubicBezTo>
                    <a:pt x="20934" y="11976"/>
                    <a:pt x="20934" y="11976"/>
                    <a:pt x="20934" y="11976"/>
                  </a:cubicBezTo>
                  <a:cubicBezTo>
                    <a:pt x="21600" y="11593"/>
                    <a:pt x="21600" y="11210"/>
                    <a:pt x="21600" y="10773"/>
                  </a:cubicBezTo>
                  <a:cubicBezTo>
                    <a:pt x="21600" y="10390"/>
                    <a:pt x="21600" y="10007"/>
                    <a:pt x="20934" y="9624"/>
                  </a:cubicBezTo>
                  <a:cubicBezTo>
                    <a:pt x="4758" y="383"/>
                    <a:pt x="4758" y="383"/>
                    <a:pt x="4758" y="383"/>
                  </a:cubicBezTo>
                  <a:cubicBezTo>
                    <a:pt x="4092" y="383"/>
                    <a:pt x="3426" y="0"/>
                    <a:pt x="2759" y="0"/>
                  </a:cubicBezTo>
                  <a:cubicBezTo>
                    <a:pt x="1427" y="0"/>
                    <a:pt x="0" y="766"/>
                    <a:pt x="0" y="1531"/>
                  </a:cubicBezTo>
                  <a:cubicBezTo>
                    <a:pt x="0" y="2297"/>
                    <a:pt x="666" y="2679"/>
                    <a:pt x="666" y="2679"/>
                  </a:cubicBezTo>
                </a:path>
              </a:pathLst>
            </a:custGeom>
            <a:solidFill>
              <a:srgbClr val="FFFFFF"/>
            </a:solidFill>
            <a:ln w="12700" cap="flat">
              <a:noFill/>
              <a:miter lim="400000"/>
            </a:ln>
            <a:effectLst/>
          </p:spPr>
          <p:txBody>
            <a:bodyPr wrap="square" lIns="45719" tIns="45719" rIns="45719" bIns="45719" numCol="1" anchor="ctr">
              <a:noAutofit/>
            </a:bodyPr>
            <a:lstStyle/>
            <a:p>
              <a:pPr algn="l" defTabSz="457200">
                <a:defRPr sz="1800" cap="none">
                  <a:solidFill>
                    <a:srgbClr val="464646"/>
                  </a:solidFill>
                  <a:latin typeface="Lato Regular"/>
                  <a:ea typeface="Lato Regular"/>
                  <a:cs typeface="Lato Regular"/>
                  <a:sym typeface="Lato Regular"/>
                </a:defRPr>
              </a:pPr>
              <a:endParaRPr/>
            </a:p>
          </p:txBody>
        </p:sp>
        <p:sp>
          <p:nvSpPr>
            <p:cNvPr id="214" name="Shape"/>
            <p:cNvSpPr/>
            <p:nvPr/>
          </p:nvSpPr>
          <p:spPr>
            <a:xfrm>
              <a:off x="0" y="0"/>
              <a:ext cx="629651" cy="629819"/>
            </a:xfrm>
            <a:custGeom>
              <a:avLst/>
              <a:gdLst/>
              <a:ahLst/>
              <a:cxnLst>
                <a:cxn ang="0">
                  <a:pos x="wd2" y="hd2"/>
                </a:cxn>
                <a:cxn ang="5400000">
                  <a:pos x="wd2" y="hd2"/>
                </a:cxn>
                <a:cxn ang="10800000">
                  <a:pos x="wd2" y="hd2"/>
                </a:cxn>
                <a:cxn ang="16200000">
                  <a:pos x="wd2" y="hd2"/>
                </a:cxn>
              </a:cxnLst>
              <a:rect l="0" t="0" r="r" b="b"/>
              <a:pathLst>
                <a:path w="21600" h="21600" extrusionOk="0">
                  <a:moveTo>
                    <a:pt x="10674" y="21600"/>
                  </a:moveTo>
                  <a:cubicBezTo>
                    <a:pt x="4816" y="21600"/>
                    <a:pt x="0" y="16784"/>
                    <a:pt x="0" y="10674"/>
                  </a:cubicBezTo>
                  <a:cubicBezTo>
                    <a:pt x="0" y="4852"/>
                    <a:pt x="4816" y="0"/>
                    <a:pt x="10674" y="0"/>
                  </a:cubicBezTo>
                  <a:cubicBezTo>
                    <a:pt x="16748" y="0"/>
                    <a:pt x="21600" y="4852"/>
                    <a:pt x="21600" y="10674"/>
                  </a:cubicBezTo>
                  <a:cubicBezTo>
                    <a:pt x="21600" y="16784"/>
                    <a:pt x="16748" y="21600"/>
                    <a:pt x="10674" y="21600"/>
                  </a:cubicBezTo>
                  <a:close/>
                  <a:moveTo>
                    <a:pt x="10674" y="2049"/>
                  </a:moveTo>
                  <a:cubicBezTo>
                    <a:pt x="5858" y="2049"/>
                    <a:pt x="2049" y="5858"/>
                    <a:pt x="2049" y="10674"/>
                  </a:cubicBezTo>
                  <a:cubicBezTo>
                    <a:pt x="2049" y="15490"/>
                    <a:pt x="5858" y="19551"/>
                    <a:pt x="10674" y="19551"/>
                  </a:cubicBezTo>
                  <a:cubicBezTo>
                    <a:pt x="15490" y="19551"/>
                    <a:pt x="19551" y="15490"/>
                    <a:pt x="19551" y="10674"/>
                  </a:cubicBezTo>
                  <a:cubicBezTo>
                    <a:pt x="19551" y="5858"/>
                    <a:pt x="15490" y="2049"/>
                    <a:pt x="10674" y="2049"/>
                  </a:cubicBezTo>
                  <a:close/>
                </a:path>
              </a:pathLst>
            </a:custGeom>
            <a:solidFill>
              <a:srgbClr val="FFFFFF"/>
            </a:solidFill>
            <a:ln w="12700" cap="flat">
              <a:noFill/>
              <a:miter lim="400000"/>
            </a:ln>
            <a:effectLst/>
          </p:spPr>
          <p:txBody>
            <a:bodyPr wrap="square" lIns="45719" tIns="45719" rIns="45719" bIns="45719" numCol="1" anchor="ctr">
              <a:noAutofit/>
            </a:bodyPr>
            <a:lstStyle/>
            <a:p>
              <a:pPr algn="l" defTabSz="457200">
                <a:defRPr sz="1800" cap="none">
                  <a:solidFill>
                    <a:srgbClr val="464646"/>
                  </a:solidFill>
                  <a:latin typeface="Lato Regular"/>
                  <a:ea typeface="Lato Regular"/>
                  <a:cs typeface="Lato Regular"/>
                  <a:sym typeface="Lato Regular"/>
                </a:defRPr>
              </a:pPr>
              <a:endParaRPr/>
            </a:p>
          </p:txBody>
        </p:sp>
      </p:grpSp>
      <p:pic>
        <p:nvPicPr>
          <p:cNvPr id="216" name="Content Placeholder 5" descr="Content Placeholder 5"/>
          <p:cNvPicPr>
            <a:picLocks noChangeAspect="1"/>
          </p:cNvPicPr>
          <p:nvPr/>
        </p:nvPicPr>
        <p:blipFill>
          <a:blip r:embed="rId2">
            <a:extLst/>
          </a:blip>
          <a:srcRect l="8436" t="9701" r="8436" b="5633"/>
          <a:stretch>
            <a:fillRect/>
          </a:stretch>
        </p:blipFill>
        <p:spPr>
          <a:xfrm>
            <a:off x="14120037" y="4843303"/>
            <a:ext cx="8347475" cy="4789415"/>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14:dur="1200">
        <p:push dir="u"/>
      </p:transition>
    </mc:Choice>
    <mc:Fallback xmlns:a14="http://schemas.microsoft.com/office/drawing/2010/main" xmlns:m="http://schemas.openxmlformats.org/officeDocument/2006/math"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 name="Principle 4 Look Out for Logical…"/>
          <p:cNvSpPr txBox="1">
            <a:spLocks noGrp="1"/>
          </p:cNvSpPr>
          <p:nvPr>
            <p:ph type="title"/>
          </p:nvPr>
        </p:nvSpPr>
        <p:spPr>
          <a:prstGeom prst="rect">
            <a:avLst/>
          </a:prstGeom>
        </p:spPr>
        <p:txBody>
          <a:bodyPr/>
          <a:lstStyle/>
          <a:p>
            <a:pPr>
              <a:lnSpc>
                <a:spcPct val="100000"/>
              </a:lnSpc>
            </a:pPr>
            <a:r>
              <a:t>Principle 4 Look Out for Logical </a:t>
            </a:r>
          </a:p>
          <a:p>
            <a:pPr>
              <a:lnSpc>
                <a:spcPct val="100000"/>
              </a:lnSpc>
            </a:pPr>
            <a:r>
              <a:t>Errors and Inconsistencies</a:t>
            </a:r>
          </a:p>
        </p:txBody>
      </p:sp>
      <p:sp>
        <p:nvSpPr>
          <p:cNvPr id="219"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14</a:t>
            </a:fld>
            <a:endParaRPr/>
          </a:p>
        </p:txBody>
      </p:sp>
      <p:sp>
        <p:nvSpPr>
          <p:cNvPr id="220" name="Rounded Rectangle"/>
          <p:cNvSpPr/>
          <p:nvPr/>
        </p:nvSpPr>
        <p:spPr>
          <a:xfrm rot="10800000" flipH="1">
            <a:off x="2247900" y="4716462"/>
            <a:ext cx="1016001" cy="1016001"/>
          </a:xfrm>
          <a:prstGeom prst="roundRect">
            <a:avLst>
              <a:gd name="adj" fmla="val 32500"/>
            </a:avLst>
          </a:prstGeom>
          <a:gradFill>
            <a:gsLst>
              <a:gs pos="0">
                <a:srgbClr val="3949A5"/>
              </a:gs>
              <a:gs pos="48365">
                <a:srgbClr val="485FCC"/>
              </a:gs>
              <a:gs pos="100000">
                <a:srgbClr val="23A2DC"/>
              </a:gs>
            </a:gsLst>
            <a:path path="circle">
              <a:fillToRect l="37721" t="-19636" r="62278" b="119636"/>
            </a:path>
          </a:gradFill>
          <a:ln w="12700">
            <a:miter lim="400000"/>
          </a:ln>
        </p:spPr>
        <p:txBody>
          <a:bodyPr lIns="50800" tIns="50800" rIns="50800" bIns="50800" anchor="ctr"/>
          <a:lstStyle/>
          <a:p>
            <a:pPr>
              <a:defRPr sz="3200" cap="none">
                <a:solidFill>
                  <a:srgbClr val="FFFFFF"/>
                </a:solidFill>
                <a:latin typeface="Lato Light"/>
                <a:ea typeface="Lato Light"/>
                <a:cs typeface="Lato Light"/>
                <a:sym typeface="Lato Light"/>
              </a:defRPr>
            </a:pPr>
            <a:endParaRPr/>
          </a:p>
        </p:txBody>
      </p:sp>
      <p:sp>
        <p:nvSpPr>
          <p:cNvPr id="221" name="Empowered associates"/>
          <p:cNvSpPr txBox="1"/>
          <p:nvPr/>
        </p:nvSpPr>
        <p:spPr>
          <a:xfrm>
            <a:off x="3619499" y="4701859"/>
            <a:ext cx="8195512" cy="42227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p>
            <a:pPr algn="l" defTabSz="457200">
              <a:lnSpc>
                <a:spcPct val="110000"/>
              </a:lnSpc>
              <a:spcAft>
                <a:spcPts val="2000"/>
              </a:spcAft>
              <a:defRPr sz="3400" cap="none"/>
            </a:pPr>
            <a:r>
              <a:rPr dirty="0"/>
              <a:t>Categories in MECE classification should be directly comparable when possible</a:t>
            </a:r>
          </a:p>
          <a:p>
            <a:pPr marL="305288" indent="-305288" algn="l" defTabSz="457200">
              <a:lnSpc>
                <a:spcPct val="120000"/>
              </a:lnSpc>
              <a:buClr>
                <a:srgbClr val="3949A5"/>
              </a:buClr>
              <a:buSzPct val="75000"/>
              <a:buChar char="‣"/>
              <a:defRPr sz="2500" cap="none">
                <a:solidFill>
                  <a:srgbClr val="717172"/>
                </a:solidFill>
                <a:latin typeface="Lato Regular"/>
                <a:ea typeface="Lato Regular"/>
                <a:cs typeface="Lato Regular"/>
                <a:sym typeface="Lato Regular"/>
              </a:defRPr>
            </a:pPr>
            <a:r>
              <a:rPr dirty="0">
                <a:latin typeface="Lato Bold"/>
                <a:ea typeface="Lato Bold"/>
                <a:cs typeface="Lato Bold"/>
                <a:sym typeface="Lato Bold"/>
              </a:rPr>
              <a:t>Example </a:t>
            </a:r>
            <a:r>
              <a:rPr dirty="0"/>
              <a:t>a business has customers in the Boston Metropolitan area and customers in the entire state of Wyoming.</a:t>
            </a:r>
          </a:p>
          <a:p>
            <a:pPr marL="305288" indent="-305288" algn="l" defTabSz="457200">
              <a:lnSpc>
                <a:spcPct val="120000"/>
              </a:lnSpc>
              <a:buClr>
                <a:srgbClr val="3949A5"/>
              </a:buClr>
              <a:buSzPct val="75000"/>
              <a:buChar char="‣"/>
              <a:defRPr sz="2500" cap="none">
                <a:solidFill>
                  <a:srgbClr val="717172"/>
                </a:solidFill>
                <a:latin typeface="Lato Regular"/>
                <a:ea typeface="Lato Regular"/>
                <a:cs typeface="Lato Regular"/>
                <a:sym typeface="Lato Regular"/>
              </a:defRPr>
            </a:pPr>
            <a:r>
              <a:rPr dirty="0"/>
              <a:t>These two sets of customers are not comparable</a:t>
            </a:r>
          </a:p>
          <a:p>
            <a:pPr marL="305288" indent="-305288" algn="l" defTabSz="457200">
              <a:lnSpc>
                <a:spcPct val="120000"/>
              </a:lnSpc>
              <a:buClr>
                <a:srgbClr val="3949A5"/>
              </a:buClr>
              <a:buSzPct val="75000"/>
              <a:buChar char="‣"/>
              <a:defRPr sz="2500" cap="none">
                <a:solidFill>
                  <a:srgbClr val="717172"/>
                </a:solidFill>
                <a:latin typeface="Lato Regular"/>
                <a:ea typeface="Lato Regular"/>
                <a:cs typeface="Lato Regular"/>
                <a:sym typeface="Lato Regular"/>
              </a:defRPr>
            </a:pPr>
            <a:r>
              <a:rPr dirty="0"/>
              <a:t>You would want to classify instead by all customers in Boston Metro Area only.</a:t>
            </a:r>
          </a:p>
        </p:txBody>
      </p:sp>
      <p:grpSp>
        <p:nvGrpSpPr>
          <p:cNvPr id="224" name="Group"/>
          <p:cNvGrpSpPr/>
          <p:nvPr/>
        </p:nvGrpSpPr>
        <p:grpSpPr>
          <a:xfrm>
            <a:off x="2441075" y="4903833"/>
            <a:ext cx="629651" cy="629820"/>
            <a:chOff x="0" y="0"/>
            <a:chExt cx="629650" cy="629818"/>
          </a:xfrm>
        </p:grpSpPr>
        <p:sp>
          <p:nvSpPr>
            <p:cNvPr id="222" name="Shape"/>
            <p:cNvSpPr/>
            <p:nvPr/>
          </p:nvSpPr>
          <p:spPr>
            <a:xfrm>
              <a:off x="249720" y="157931"/>
              <a:ext cx="181011" cy="313956"/>
            </a:xfrm>
            <a:custGeom>
              <a:avLst/>
              <a:gdLst/>
              <a:ahLst/>
              <a:cxnLst>
                <a:cxn ang="0">
                  <a:pos x="wd2" y="hd2"/>
                </a:cxn>
                <a:cxn ang="5400000">
                  <a:pos x="wd2" y="hd2"/>
                </a:cxn>
                <a:cxn ang="10800000">
                  <a:pos x="wd2" y="hd2"/>
                </a:cxn>
                <a:cxn ang="16200000">
                  <a:pos x="wd2" y="hd2"/>
                </a:cxn>
              </a:cxnLst>
              <a:rect l="0" t="0" r="r" b="b"/>
              <a:pathLst>
                <a:path w="21600" h="21600" extrusionOk="0">
                  <a:moveTo>
                    <a:pt x="666" y="2679"/>
                  </a:moveTo>
                  <a:cubicBezTo>
                    <a:pt x="14844" y="10773"/>
                    <a:pt x="14844" y="10773"/>
                    <a:pt x="14844" y="10773"/>
                  </a:cubicBezTo>
                  <a:cubicBezTo>
                    <a:pt x="666" y="19303"/>
                    <a:pt x="666" y="19303"/>
                    <a:pt x="666" y="19303"/>
                  </a:cubicBezTo>
                  <a:cubicBezTo>
                    <a:pt x="0" y="19303"/>
                    <a:pt x="0" y="19686"/>
                    <a:pt x="0" y="20069"/>
                  </a:cubicBezTo>
                  <a:cubicBezTo>
                    <a:pt x="0" y="21217"/>
                    <a:pt x="1427" y="21600"/>
                    <a:pt x="2759" y="21600"/>
                  </a:cubicBezTo>
                  <a:cubicBezTo>
                    <a:pt x="3426" y="21600"/>
                    <a:pt x="4092" y="21600"/>
                    <a:pt x="4758" y="21217"/>
                  </a:cubicBezTo>
                  <a:cubicBezTo>
                    <a:pt x="20934" y="11976"/>
                    <a:pt x="20934" y="11976"/>
                    <a:pt x="20934" y="11976"/>
                  </a:cubicBezTo>
                  <a:cubicBezTo>
                    <a:pt x="21600" y="11593"/>
                    <a:pt x="21600" y="11210"/>
                    <a:pt x="21600" y="10773"/>
                  </a:cubicBezTo>
                  <a:cubicBezTo>
                    <a:pt x="21600" y="10390"/>
                    <a:pt x="21600" y="10007"/>
                    <a:pt x="20934" y="9624"/>
                  </a:cubicBezTo>
                  <a:cubicBezTo>
                    <a:pt x="4758" y="383"/>
                    <a:pt x="4758" y="383"/>
                    <a:pt x="4758" y="383"/>
                  </a:cubicBezTo>
                  <a:cubicBezTo>
                    <a:pt x="4092" y="383"/>
                    <a:pt x="3426" y="0"/>
                    <a:pt x="2759" y="0"/>
                  </a:cubicBezTo>
                  <a:cubicBezTo>
                    <a:pt x="1427" y="0"/>
                    <a:pt x="0" y="766"/>
                    <a:pt x="0" y="1531"/>
                  </a:cubicBezTo>
                  <a:cubicBezTo>
                    <a:pt x="0" y="2297"/>
                    <a:pt x="666" y="2679"/>
                    <a:pt x="666" y="2679"/>
                  </a:cubicBezTo>
                </a:path>
              </a:pathLst>
            </a:custGeom>
            <a:solidFill>
              <a:srgbClr val="FFFFFF"/>
            </a:solidFill>
            <a:ln w="12700" cap="flat">
              <a:noFill/>
              <a:miter lim="400000"/>
            </a:ln>
            <a:effectLst/>
          </p:spPr>
          <p:txBody>
            <a:bodyPr wrap="square" lIns="45719" tIns="45719" rIns="45719" bIns="45719" numCol="1" anchor="ctr">
              <a:noAutofit/>
            </a:bodyPr>
            <a:lstStyle/>
            <a:p>
              <a:pPr algn="l" defTabSz="457200">
                <a:defRPr sz="1800" cap="none">
                  <a:solidFill>
                    <a:srgbClr val="464646"/>
                  </a:solidFill>
                  <a:latin typeface="Lato Regular"/>
                  <a:ea typeface="Lato Regular"/>
                  <a:cs typeface="Lato Regular"/>
                  <a:sym typeface="Lato Regular"/>
                </a:defRPr>
              </a:pPr>
              <a:endParaRPr/>
            </a:p>
          </p:txBody>
        </p:sp>
        <p:sp>
          <p:nvSpPr>
            <p:cNvPr id="223" name="Shape"/>
            <p:cNvSpPr/>
            <p:nvPr/>
          </p:nvSpPr>
          <p:spPr>
            <a:xfrm>
              <a:off x="0" y="0"/>
              <a:ext cx="629651" cy="629819"/>
            </a:xfrm>
            <a:custGeom>
              <a:avLst/>
              <a:gdLst/>
              <a:ahLst/>
              <a:cxnLst>
                <a:cxn ang="0">
                  <a:pos x="wd2" y="hd2"/>
                </a:cxn>
                <a:cxn ang="5400000">
                  <a:pos x="wd2" y="hd2"/>
                </a:cxn>
                <a:cxn ang="10800000">
                  <a:pos x="wd2" y="hd2"/>
                </a:cxn>
                <a:cxn ang="16200000">
                  <a:pos x="wd2" y="hd2"/>
                </a:cxn>
              </a:cxnLst>
              <a:rect l="0" t="0" r="r" b="b"/>
              <a:pathLst>
                <a:path w="21600" h="21600" extrusionOk="0">
                  <a:moveTo>
                    <a:pt x="10674" y="21600"/>
                  </a:moveTo>
                  <a:cubicBezTo>
                    <a:pt x="4816" y="21600"/>
                    <a:pt x="0" y="16784"/>
                    <a:pt x="0" y="10674"/>
                  </a:cubicBezTo>
                  <a:cubicBezTo>
                    <a:pt x="0" y="4852"/>
                    <a:pt x="4816" y="0"/>
                    <a:pt x="10674" y="0"/>
                  </a:cubicBezTo>
                  <a:cubicBezTo>
                    <a:pt x="16748" y="0"/>
                    <a:pt x="21600" y="4852"/>
                    <a:pt x="21600" y="10674"/>
                  </a:cubicBezTo>
                  <a:cubicBezTo>
                    <a:pt x="21600" y="16784"/>
                    <a:pt x="16748" y="21600"/>
                    <a:pt x="10674" y="21600"/>
                  </a:cubicBezTo>
                  <a:close/>
                  <a:moveTo>
                    <a:pt x="10674" y="2049"/>
                  </a:moveTo>
                  <a:cubicBezTo>
                    <a:pt x="5858" y="2049"/>
                    <a:pt x="2049" y="5858"/>
                    <a:pt x="2049" y="10674"/>
                  </a:cubicBezTo>
                  <a:cubicBezTo>
                    <a:pt x="2049" y="15490"/>
                    <a:pt x="5858" y="19551"/>
                    <a:pt x="10674" y="19551"/>
                  </a:cubicBezTo>
                  <a:cubicBezTo>
                    <a:pt x="15490" y="19551"/>
                    <a:pt x="19551" y="15490"/>
                    <a:pt x="19551" y="10674"/>
                  </a:cubicBezTo>
                  <a:cubicBezTo>
                    <a:pt x="19551" y="5858"/>
                    <a:pt x="15490" y="2049"/>
                    <a:pt x="10674" y="2049"/>
                  </a:cubicBezTo>
                  <a:close/>
                </a:path>
              </a:pathLst>
            </a:custGeom>
            <a:solidFill>
              <a:srgbClr val="FFFFFF"/>
            </a:solidFill>
            <a:ln w="12700" cap="flat">
              <a:noFill/>
              <a:miter lim="400000"/>
            </a:ln>
            <a:effectLst/>
          </p:spPr>
          <p:txBody>
            <a:bodyPr wrap="square" lIns="45719" tIns="45719" rIns="45719" bIns="45719" numCol="1" anchor="ctr">
              <a:noAutofit/>
            </a:bodyPr>
            <a:lstStyle/>
            <a:p>
              <a:pPr algn="l" defTabSz="457200">
                <a:defRPr sz="1800" cap="none">
                  <a:solidFill>
                    <a:srgbClr val="464646"/>
                  </a:solidFill>
                  <a:latin typeface="Lato Regular"/>
                  <a:ea typeface="Lato Regular"/>
                  <a:cs typeface="Lato Regular"/>
                  <a:sym typeface="Lato Regular"/>
                </a:defRPr>
              </a:pPr>
              <a:endParaRPr/>
            </a:p>
          </p:txBody>
        </p:sp>
      </p:grpSp>
      <p:pic>
        <p:nvPicPr>
          <p:cNvPr id="225" name="Content Placeholder 5" descr="Content Placeholder 5"/>
          <p:cNvPicPr>
            <a:picLocks noChangeAspect="1"/>
          </p:cNvPicPr>
          <p:nvPr/>
        </p:nvPicPr>
        <p:blipFill>
          <a:blip r:embed="rId2">
            <a:extLst/>
          </a:blip>
          <a:srcRect l="7064" t="12579" r="7064" b="12579"/>
          <a:stretch>
            <a:fillRect/>
          </a:stretch>
        </p:blipFill>
        <p:spPr>
          <a:xfrm>
            <a:off x="13465190" y="4598789"/>
            <a:ext cx="9202974" cy="4518428"/>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14:dur="1200">
        <p:push dir="u"/>
      </p:transition>
    </mc:Choice>
    <mc:Fallback xmlns:a14="http://schemas.microsoft.com/office/drawing/2010/main" xmlns:m="http://schemas.openxmlformats.org/officeDocument/2006/math"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 name="Slide Number"/>
          <p:cNvSpPr txBox="1">
            <a:spLocks noGrp="1"/>
          </p:cNvSpPr>
          <p:nvPr>
            <p:ph type="sldNum" sz="quarter" idx="2"/>
          </p:nvPr>
        </p:nvSpPr>
        <p:spPr>
          <a:xfrm>
            <a:off x="23051442" y="12895600"/>
            <a:ext cx="408941" cy="40640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15</a:t>
            </a:fld>
            <a:endParaRPr/>
          </a:p>
        </p:txBody>
      </p:sp>
      <p:sp>
        <p:nvSpPr>
          <p:cNvPr id="228" name="Principle 4 – Small Elements Must Parallel One Another"/>
          <p:cNvSpPr txBox="1">
            <a:spLocks noGrp="1"/>
          </p:cNvSpPr>
          <p:nvPr>
            <p:ph type="title"/>
          </p:nvPr>
        </p:nvSpPr>
        <p:spPr>
          <a:xfrm>
            <a:off x="8849093" y="1924270"/>
            <a:ext cx="13722149" cy="2857501"/>
          </a:xfrm>
          <a:prstGeom prst="rect">
            <a:avLst/>
          </a:prstGeom>
        </p:spPr>
        <p:txBody>
          <a:bodyPr/>
          <a:lstStyle>
            <a:lvl1pPr defTabSz="775969">
              <a:defRPr sz="8460"/>
            </a:lvl1pPr>
          </a:lstStyle>
          <a:p>
            <a:r>
              <a:rPr dirty="0"/>
              <a:t>Principle 4 – Small Elements Must Parallel One Another</a:t>
            </a:r>
          </a:p>
        </p:txBody>
      </p:sp>
      <p:pic>
        <p:nvPicPr>
          <p:cNvPr id="229" name="5.jpeg" descr="5.jpeg"/>
          <p:cNvPicPr>
            <a:picLocks noGrp="1" noChangeAspect="1"/>
          </p:cNvPicPr>
          <p:nvPr>
            <p:ph type="pic" idx="13"/>
          </p:nvPr>
        </p:nvPicPr>
        <p:blipFill>
          <a:blip r:embed="rId2">
            <a:extLst/>
          </a:blip>
          <a:srcRect l="19437" r="41385"/>
          <a:stretch>
            <a:fillRect/>
          </a:stretch>
        </p:blipFill>
        <p:spPr>
          <a:prstGeom prst="rect">
            <a:avLst/>
          </a:prstGeom>
        </p:spPr>
      </p:pic>
      <p:sp>
        <p:nvSpPr>
          <p:cNvPr id="230" name="Rounded Rectangle"/>
          <p:cNvSpPr/>
          <p:nvPr/>
        </p:nvSpPr>
        <p:spPr>
          <a:xfrm rot="10800000" flipH="1">
            <a:off x="8859087" y="6070098"/>
            <a:ext cx="762001" cy="762001"/>
          </a:xfrm>
          <a:prstGeom prst="roundRect">
            <a:avLst>
              <a:gd name="adj" fmla="val 32500"/>
            </a:avLst>
          </a:prstGeom>
          <a:gradFill>
            <a:gsLst>
              <a:gs pos="0">
                <a:srgbClr val="3949A5"/>
              </a:gs>
              <a:gs pos="48365">
                <a:srgbClr val="485FCC"/>
              </a:gs>
              <a:gs pos="100000">
                <a:srgbClr val="23A2DC"/>
              </a:gs>
            </a:gsLst>
            <a:path path="circle">
              <a:fillToRect l="37721" t="-19636" r="62278" b="119636"/>
            </a:path>
          </a:gradFill>
          <a:ln w="12700">
            <a:miter lim="400000"/>
          </a:ln>
        </p:spPr>
        <p:txBody>
          <a:bodyPr lIns="50800" tIns="50800" rIns="50800" bIns="50800" anchor="ctr"/>
          <a:lstStyle/>
          <a:p>
            <a:pPr>
              <a:defRPr sz="3200" cap="none">
                <a:solidFill>
                  <a:srgbClr val="FFFFFF"/>
                </a:solidFill>
                <a:latin typeface="Lato Light"/>
                <a:ea typeface="Lato Light"/>
                <a:cs typeface="Lato Light"/>
                <a:sym typeface="Lato Light"/>
              </a:defRPr>
            </a:pPr>
            <a:endParaRPr/>
          </a:p>
        </p:txBody>
      </p:sp>
      <p:sp>
        <p:nvSpPr>
          <p:cNvPr id="231" name="1"/>
          <p:cNvSpPr txBox="1"/>
          <p:nvPr/>
        </p:nvSpPr>
        <p:spPr>
          <a:xfrm>
            <a:off x="9072447" y="6171698"/>
            <a:ext cx="335281" cy="5588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defTabSz="457200">
              <a:lnSpc>
                <a:spcPct val="110000"/>
              </a:lnSpc>
              <a:defRPr sz="3000" cap="none">
                <a:solidFill>
                  <a:srgbClr val="FFFFFF"/>
                </a:solidFill>
              </a:defRPr>
            </a:lvl1pPr>
          </a:lstStyle>
          <a:p>
            <a:r>
              <a:t>1</a:t>
            </a:r>
          </a:p>
        </p:txBody>
      </p:sp>
      <p:sp>
        <p:nvSpPr>
          <p:cNvPr id="232" name="MECE is a potent tool but it is not the only too"/>
          <p:cNvSpPr txBox="1"/>
          <p:nvPr/>
        </p:nvSpPr>
        <p:spPr>
          <a:xfrm>
            <a:off x="9911947" y="6016016"/>
            <a:ext cx="12268201" cy="70391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l">
              <a:lnSpc>
                <a:spcPct val="150000"/>
              </a:lnSpc>
              <a:defRPr sz="3000" cap="none">
                <a:solidFill>
                  <a:srgbClr val="717172"/>
                </a:solidFill>
                <a:latin typeface="Lato Regular"/>
                <a:ea typeface="Lato Regular"/>
                <a:cs typeface="Lato Regular"/>
                <a:sym typeface="Lato Regular"/>
              </a:defRPr>
            </a:pPr>
            <a:r>
              <a:rPr dirty="0">
                <a:latin typeface="Lato Bold"/>
                <a:ea typeface="Lato Bold"/>
                <a:cs typeface="Lato Bold"/>
                <a:sym typeface="Lato Bold"/>
              </a:rPr>
              <a:t>MECE</a:t>
            </a:r>
            <a:r>
              <a:rPr dirty="0"/>
              <a:t> is a potent tool but it is not the only too</a:t>
            </a:r>
          </a:p>
        </p:txBody>
      </p:sp>
      <p:sp>
        <p:nvSpPr>
          <p:cNvPr id="233" name="Rounded Rectangle"/>
          <p:cNvSpPr/>
          <p:nvPr/>
        </p:nvSpPr>
        <p:spPr>
          <a:xfrm rot="10800000" flipH="1">
            <a:off x="8851900" y="7661706"/>
            <a:ext cx="762000" cy="762001"/>
          </a:xfrm>
          <a:prstGeom prst="roundRect">
            <a:avLst>
              <a:gd name="adj" fmla="val 32500"/>
            </a:avLst>
          </a:prstGeom>
          <a:gradFill>
            <a:gsLst>
              <a:gs pos="0">
                <a:srgbClr val="3949A5"/>
              </a:gs>
              <a:gs pos="48365">
                <a:srgbClr val="485FCC"/>
              </a:gs>
              <a:gs pos="100000">
                <a:srgbClr val="23A2DC"/>
              </a:gs>
            </a:gsLst>
            <a:path path="circle">
              <a:fillToRect l="37721" t="-19636" r="62278" b="119636"/>
            </a:path>
          </a:gradFill>
          <a:ln w="12700">
            <a:miter lim="400000"/>
          </a:ln>
        </p:spPr>
        <p:txBody>
          <a:bodyPr lIns="50800" tIns="50800" rIns="50800" bIns="50800" anchor="ctr"/>
          <a:lstStyle/>
          <a:p>
            <a:pPr>
              <a:defRPr sz="3200" cap="none">
                <a:solidFill>
                  <a:srgbClr val="FFFFFF"/>
                </a:solidFill>
                <a:latin typeface="Lato Light"/>
                <a:ea typeface="Lato Light"/>
                <a:cs typeface="Lato Light"/>
                <a:sym typeface="Lato Light"/>
              </a:defRPr>
            </a:pPr>
            <a:endParaRPr/>
          </a:p>
        </p:txBody>
      </p:sp>
      <p:sp>
        <p:nvSpPr>
          <p:cNvPr id="234" name="2"/>
          <p:cNvSpPr txBox="1"/>
          <p:nvPr/>
        </p:nvSpPr>
        <p:spPr>
          <a:xfrm>
            <a:off x="9072447" y="7763306"/>
            <a:ext cx="335281" cy="5588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defTabSz="457200">
              <a:lnSpc>
                <a:spcPct val="110000"/>
              </a:lnSpc>
              <a:defRPr sz="3000" cap="none">
                <a:solidFill>
                  <a:srgbClr val="FFFFFF"/>
                </a:solidFill>
              </a:defRPr>
            </a:lvl1pPr>
          </a:lstStyle>
          <a:p>
            <a:r>
              <a:t>2</a:t>
            </a:r>
          </a:p>
        </p:txBody>
      </p:sp>
      <p:sp>
        <p:nvSpPr>
          <p:cNvPr id="235" name="MECE will not protect you from all possible oversights or fallacies"/>
          <p:cNvSpPr txBox="1"/>
          <p:nvPr/>
        </p:nvSpPr>
        <p:spPr>
          <a:xfrm>
            <a:off x="9911947" y="7607624"/>
            <a:ext cx="12268201" cy="70391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l">
              <a:lnSpc>
                <a:spcPct val="150000"/>
              </a:lnSpc>
              <a:defRPr sz="3000" cap="none">
                <a:solidFill>
                  <a:srgbClr val="717172"/>
                </a:solidFill>
                <a:latin typeface="Lato Regular"/>
                <a:ea typeface="Lato Regular"/>
                <a:cs typeface="Lato Regular"/>
                <a:sym typeface="Lato Regular"/>
              </a:defRPr>
            </a:pPr>
            <a:r>
              <a:rPr dirty="0">
                <a:latin typeface="Lato Bold"/>
                <a:ea typeface="Lato Bold"/>
                <a:cs typeface="Lato Bold"/>
                <a:sym typeface="Lato Bold"/>
              </a:rPr>
              <a:t>MECE </a:t>
            </a:r>
            <a:r>
              <a:rPr dirty="0"/>
              <a:t>will not protect you from all possible oversights or fallacies</a:t>
            </a:r>
          </a:p>
        </p:txBody>
      </p:sp>
      <p:sp>
        <p:nvSpPr>
          <p:cNvPr id="236" name="Rounded Rectangle"/>
          <p:cNvSpPr/>
          <p:nvPr/>
        </p:nvSpPr>
        <p:spPr>
          <a:xfrm rot="10800000" flipH="1">
            <a:off x="8855524" y="9253315"/>
            <a:ext cx="762001" cy="762001"/>
          </a:xfrm>
          <a:prstGeom prst="roundRect">
            <a:avLst>
              <a:gd name="adj" fmla="val 32500"/>
            </a:avLst>
          </a:prstGeom>
          <a:gradFill>
            <a:gsLst>
              <a:gs pos="0">
                <a:srgbClr val="3949A5"/>
              </a:gs>
              <a:gs pos="48365">
                <a:srgbClr val="485FCC"/>
              </a:gs>
              <a:gs pos="100000">
                <a:srgbClr val="23A2DC"/>
              </a:gs>
            </a:gsLst>
            <a:path path="circle">
              <a:fillToRect l="37721" t="-19636" r="62278" b="119636"/>
            </a:path>
          </a:gradFill>
          <a:ln w="12700">
            <a:miter lim="400000"/>
          </a:ln>
        </p:spPr>
        <p:txBody>
          <a:bodyPr lIns="50800" tIns="50800" rIns="50800" bIns="50800" anchor="ctr"/>
          <a:lstStyle/>
          <a:p>
            <a:pPr>
              <a:defRPr sz="3200" cap="none">
                <a:solidFill>
                  <a:srgbClr val="FFFFFF"/>
                </a:solidFill>
                <a:latin typeface="Lato Light"/>
                <a:ea typeface="Lato Light"/>
                <a:cs typeface="Lato Light"/>
                <a:sym typeface="Lato Light"/>
              </a:defRPr>
            </a:pPr>
            <a:endParaRPr/>
          </a:p>
        </p:txBody>
      </p:sp>
      <p:sp>
        <p:nvSpPr>
          <p:cNvPr id="237" name="3"/>
          <p:cNvSpPr txBox="1"/>
          <p:nvPr/>
        </p:nvSpPr>
        <p:spPr>
          <a:xfrm>
            <a:off x="9068823" y="9354915"/>
            <a:ext cx="335281" cy="5588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defTabSz="457200">
              <a:lnSpc>
                <a:spcPct val="110000"/>
              </a:lnSpc>
              <a:defRPr sz="3000" cap="none">
                <a:solidFill>
                  <a:srgbClr val="FFFFFF"/>
                </a:solidFill>
              </a:defRPr>
            </a:lvl1pPr>
          </a:lstStyle>
          <a:p>
            <a:r>
              <a:t>3</a:t>
            </a:r>
          </a:p>
        </p:txBody>
      </p:sp>
      <p:sp>
        <p:nvSpPr>
          <p:cNvPr id="238" name="Always examine your assumptions closely – even if the MECE framework looks perfect"/>
          <p:cNvSpPr txBox="1"/>
          <p:nvPr/>
        </p:nvSpPr>
        <p:spPr>
          <a:xfrm>
            <a:off x="9911947" y="9173085"/>
            <a:ext cx="12268201" cy="11074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p>
            <a:pPr algn="l">
              <a:lnSpc>
                <a:spcPct val="120000"/>
              </a:lnSpc>
              <a:defRPr sz="3000" cap="none">
                <a:solidFill>
                  <a:srgbClr val="717172"/>
                </a:solidFill>
                <a:latin typeface="Lato Regular"/>
                <a:ea typeface="Lato Regular"/>
                <a:cs typeface="Lato Regular"/>
                <a:sym typeface="Lato Regular"/>
              </a:defRPr>
            </a:pPr>
            <a:r>
              <a:t>Always examine your assumptions closely – even if the </a:t>
            </a:r>
            <a:r>
              <a:rPr>
                <a:latin typeface="Lato Bold"/>
                <a:ea typeface="Lato Bold"/>
                <a:cs typeface="Lato Bold"/>
                <a:sym typeface="Lato Bold"/>
              </a:rPr>
              <a:t>MECE</a:t>
            </a:r>
            <a:r>
              <a:t> framework looks perfect</a:t>
            </a:r>
          </a:p>
        </p:txBody>
      </p:sp>
    </p:spTree>
  </p:cSld>
  <p:clrMapOvr>
    <a:masterClrMapping/>
  </p:clrMapOvr>
  <mc:AlternateContent xmlns:mc="http://schemas.openxmlformats.org/markup-compatibility/2006" xmlns:p14="http://schemas.microsoft.com/office/powerpoint/2010/main">
    <mc:Choice Requires="p14">
      <p:transition spd="slow" p14:dur="1200">
        <p:push dir="u"/>
      </p:transition>
    </mc:Choice>
    <mc:Fallback xmlns:a14="http://schemas.microsoft.com/office/drawing/2010/main" xmlns:m="http://schemas.openxmlformats.org/officeDocument/2006/math"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 name="Using MECE in a Case Interview"/>
          <p:cNvSpPr txBox="1">
            <a:spLocks noGrp="1"/>
          </p:cNvSpPr>
          <p:nvPr>
            <p:ph type="title"/>
          </p:nvPr>
        </p:nvSpPr>
        <p:spPr>
          <a:prstGeom prst="rect">
            <a:avLst/>
          </a:prstGeom>
        </p:spPr>
        <p:txBody>
          <a:bodyPr>
            <a:normAutofit fontScale="90000"/>
          </a:bodyPr>
          <a:lstStyle/>
          <a:p>
            <a:r>
              <a:t>Using MECE in a Case Interview</a:t>
            </a:r>
          </a:p>
        </p:txBody>
      </p:sp>
      <p:sp>
        <p:nvSpPr>
          <p:cNvPr id="241"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16</a:t>
            </a:fld>
            <a:endParaRPr/>
          </a:p>
        </p:txBody>
      </p:sp>
      <p:pic>
        <p:nvPicPr>
          <p:cNvPr id="242" name="6.jpeg" descr="6.jpeg"/>
          <p:cNvPicPr>
            <a:picLocks noChangeAspect="1"/>
          </p:cNvPicPr>
          <p:nvPr/>
        </p:nvPicPr>
        <p:blipFill>
          <a:blip r:embed="rId2">
            <a:extLst/>
          </a:blip>
          <a:srcRect t="22664" b="22664"/>
          <a:stretch>
            <a:fillRect/>
          </a:stretch>
        </p:blipFill>
        <p:spPr>
          <a:xfrm>
            <a:off x="-1985" y="6277"/>
            <a:ext cx="24387970" cy="8890001"/>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14:dur="1200">
        <p:push dir="u"/>
      </p:transition>
    </mc:Choice>
    <mc:Fallback xmlns:a14="http://schemas.microsoft.com/office/drawing/2010/main" xmlns:m="http://schemas.openxmlformats.org/officeDocument/2006/math"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 name="Slide Number"/>
          <p:cNvSpPr txBox="1">
            <a:spLocks noGrp="1"/>
          </p:cNvSpPr>
          <p:nvPr>
            <p:ph type="sldNum" sz="quarter" idx="2"/>
          </p:nvPr>
        </p:nvSpPr>
        <p:spPr>
          <a:xfrm>
            <a:off x="23051442" y="12895600"/>
            <a:ext cx="408941" cy="40640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17</a:t>
            </a:fld>
            <a:endParaRPr/>
          </a:p>
        </p:txBody>
      </p:sp>
      <p:sp>
        <p:nvSpPr>
          <p:cNvPr id="245" name="Using MECE…"/>
          <p:cNvSpPr txBox="1">
            <a:spLocks noGrp="1"/>
          </p:cNvSpPr>
          <p:nvPr>
            <p:ph type="title"/>
          </p:nvPr>
        </p:nvSpPr>
        <p:spPr>
          <a:prstGeom prst="rect">
            <a:avLst/>
          </a:prstGeom>
        </p:spPr>
        <p:txBody>
          <a:bodyPr/>
          <a:lstStyle/>
          <a:p>
            <a:r>
              <a:t>Using MECE</a:t>
            </a:r>
          </a:p>
          <a:p>
            <a:r>
              <a:t>in a Case Interview</a:t>
            </a:r>
          </a:p>
        </p:txBody>
      </p:sp>
      <p:pic>
        <p:nvPicPr>
          <p:cNvPr id="246" name="6.jpeg" descr="6.jpeg"/>
          <p:cNvPicPr>
            <a:picLocks noGrp="1" noChangeAspect="1"/>
          </p:cNvPicPr>
          <p:nvPr>
            <p:ph type="pic" idx="13"/>
          </p:nvPr>
        </p:nvPicPr>
        <p:blipFill>
          <a:blip r:embed="rId2">
            <a:extLst/>
          </a:blip>
          <a:srcRect l="21814" r="45451"/>
          <a:stretch>
            <a:fillRect/>
          </a:stretch>
        </p:blipFill>
        <p:spPr>
          <a:xfrm>
            <a:off x="3130" y="-7612"/>
            <a:ext cx="6741264" cy="13731224"/>
          </a:xfrm>
          <a:prstGeom prst="rect">
            <a:avLst/>
          </a:prstGeom>
        </p:spPr>
      </p:pic>
      <p:sp>
        <p:nvSpPr>
          <p:cNvPr id="247" name="Rounded Rectangle"/>
          <p:cNvSpPr/>
          <p:nvPr/>
        </p:nvSpPr>
        <p:spPr>
          <a:xfrm rot="10800000" flipH="1">
            <a:off x="8859087" y="6070098"/>
            <a:ext cx="762001" cy="762001"/>
          </a:xfrm>
          <a:prstGeom prst="roundRect">
            <a:avLst>
              <a:gd name="adj" fmla="val 32500"/>
            </a:avLst>
          </a:prstGeom>
          <a:gradFill>
            <a:gsLst>
              <a:gs pos="0">
                <a:srgbClr val="3949A5"/>
              </a:gs>
              <a:gs pos="48365">
                <a:srgbClr val="485FCC"/>
              </a:gs>
              <a:gs pos="100000">
                <a:srgbClr val="23A2DC"/>
              </a:gs>
            </a:gsLst>
            <a:path path="circle">
              <a:fillToRect l="37721" t="-19636" r="62278" b="119636"/>
            </a:path>
          </a:gradFill>
          <a:ln w="12700">
            <a:miter lim="400000"/>
          </a:ln>
        </p:spPr>
        <p:txBody>
          <a:bodyPr lIns="50800" tIns="50800" rIns="50800" bIns="50800" anchor="ctr"/>
          <a:lstStyle/>
          <a:p>
            <a:pPr>
              <a:defRPr sz="3200" cap="none">
                <a:solidFill>
                  <a:srgbClr val="FFFFFF"/>
                </a:solidFill>
                <a:latin typeface="Lato Light"/>
                <a:ea typeface="Lato Light"/>
                <a:cs typeface="Lato Light"/>
                <a:sym typeface="Lato Light"/>
              </a:defRPr>
            </a:pPr>
            <a:endParaRPr/>
          </a:p>
        </p:txBody>
      </p:sp>
      <p:sp>
        <p:nvSpPr>
          <p:cNvPr id="248" name="1"/>
          <p:cNvSpPr txBox="1"/>
          <p:nvPr/>
        </p:nvSpPr>
        <p:spPr>
          <a:xfrm>
            <a:off x="9072447" y="6171698"/>
            <a:ext cx="335281" cy="5588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defTabSz="457200">
              <a:lnSpc>
                <a:spcPct val="110000"/>
              </a:lnSpc>
              <a:defRPr sz="3000" cap="none">
                <a:solidFill>
                  <a:srgbClr val="FFFFFF"/>
                </a:solidFill>
              </a:defRPr>
            </a:lvl1pPr>
          </a:lstStyle>
          <a:p>
            <a:r>
              <a:t>1</a:t>
            </a:r>
          </a:p>
        </p:txBody>
      </p:sp>
      <p:sp>
        <p:nvSpPr>
          <p:cNvPr id="249" name="Case Interviews are structured around a hypothetical problem that the interviewer will ask you the case interviewee to solve."/>
          <p:cNvSpPr txBox="1"/>
          <p:nvPr/>
        </p:nvSpPr>
        <p:spPr>
          <a:xfrm>
            <a:off x="9911947" y="5943098"/>
            <a:ext cx="12268201" cy="1016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lvl1pPr algn="l">
              <a:defRPr sz="3000" cap="none">
                <a:solidFill>
                  <a:srgbClr val="717172"/>
                </a:solidFill>
                <a:latin typeface="Lato Regular"/>
                <a:ea typeface="Lato Regular"/>
                <a:cs typeface="Lato Regular"/>
                <a:sym typeface="Lato Regular"/>
              </a:defRPr>
            </a:lvl1pPr>
          </a:lstStyle>
          <a:p>
            <a:r>
              <a:t>Case Interviews are structured around a hypothetical problem that the interviewer will ask you the case interviewee to solve.</a:t>
            </a:r>
          </a:p>
        </p:txBody>
      </p:sp>
      <p:sp>
        <p:nvSpPr>
          <p:cNvPr id="250" name="Rounded Rectangle"/>
          <p:cNvSpPr/>
          <p:nvPr/>
        </p:nvSpPr>
        <p:spPr>
          <a:xfrm rot="10800000" flipH="1">
            <a:off x="8851900" y="7661706"/>
            <a:ext cx="762000" cy="762001"/>
          </a:xfrm>
          <a:prstGeom prst="roundRect">
            <a:avLst>
              <a:gd name="adj" fmla="val 32500"/>
            </a:avLst>
          </a:prstGeom>
          <a:gradFill>
            <a:gsLst>
              <a:gs pos="0">
                <a:srgbClr val="3949A5"/>
              </a:gs>
              <a:gs pos="48365">
                <a:srgbClr val="485FCC"/>
              </a:gs>
              <a:gs pos="100000">
                <a:srgbClr val="23A2DC"/>
              </a:gs>
            </a:gsLst>
            <a:path path="circle">
              <a:fillToRect l="37721" t="-19636" r="62278" b="119636"/>
            </a:path>
          </a:gradFill>
          <a:ln w="12700">
            <a:miter lim="400000"/>
          </a:ln>
        </p:spPr>
        <p:txBody>
          <a:bodyPr lIns="50800" tIns="50800" rIns="50800" bIns="50800" anchor="ctr"/>
          <a:lstStyle/>
          <a:p>
            <a:pPr>
              <a:defRPr sz="3200" cap="none">
                <a:solidFill>
                  <a:srgbClr val="FFFFFF"/>
                </a:solidFill>
                <a:latin typeface="Lato Light"/>
                <a:ea typeface="Lato Light"/>
                <a:cs typeface="Lato Light"/>
                <a:sym typeface="Lato Light"/>
              </a:defRPr>
            </a:pPr>
            <a:endParaRPr/>
          </a:p>
        </p:txBody>
      </p:sp>
      <p:sp>
        <p:nvSpPr>
          <p:cNvPr id="251" name="2"/>
          <p:cNvSpPr txBox="1"/>
          <p:nvPr/>
        </p:nvSpPr>
        <p:spPr>
          <a:xfrm>
            <a:off x="9072447" y="7763306"/>
            <a:ext cx="335281" cy="5588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defTabSz="457200">
              <a:lnSpc>
                <a:spcPct val="110000"/>
              </a:lnSpc>
              <a:defRPr sz="3000" cap="none">
                <a:solidFill>
                  <a:srgbClr val="FFFFFF"/>
                </a:solidFill>
              </a:defRPr>
            </a:lvl1pPr>
          </a:lstStyle>
          <a:p>
            <a:r>
              <a:t>2</a:t>
            </a:r>
          </a:p>
        </p:txBody>
      </p:sp>
      <p:sp>
        <p:nvSpPr>
          <p:cNvPr id="252" name="MECE will help you to focus on major categories and develop ideas from the top down to assist you and give the interviewer an overview of your solution to the problem."/>
          <p:cNvSpPr txBox="1"/>
          <p:nvPr/>
        </p:nvSpPr>
        <p:spPr>
          <a:xfrm>
            <a:off x="9911947" y="7558092"/>
            <a:ext cx="12268201" cy="1473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p>
            <a:pPr algn="l">
              <a:defRPr sz="3000" cap="none">
                <a:solidFill>
                  <a:srgbClr val="717172"/>
                </a:solidFill>
                <a:latin typeface="Lato Regular"/>
                <a:ea typeface="Lato Regular"/>
                <a:cs typeface="Lato Regular"/>
                <a:sym typeface="Lato Regular"/>
              </a:defRPr>
            </a:pPr>
            <a:r>
              <a:rPr>
                <a:latin typeface="Lato Bold"/>
                <a:ea typeface="Lato Bold"/>
                <a:cs typeface="Lato Bold"/>
                <a:sym typeface="Lato Bold"/>
              </a:rPr>
              <a:t>MECE</a:t>
            </a:r>
            <a:r>
              <a:t> will help you to focus on major categories and develop ideas from the top down to assist you and give the interviewer an overview of your solution to the problem.</a:t>
            </a:r>
          </a:p>
        </p:txBody>
      </p:sp>
    </p:spTree>
  </p:cSld>
  <p:clrMapOvr>
    <a:masterClrMapping/>
  </p:clrMapOvr>
  <mc:AlternateContent xmlns:mc="http://schemas.openxmlformats.org/markup-compatibility/2006" xmlns:p14="http://schemas.microsoft.com/office/powerpoint/2010/main">
    <mc:Choice Requires="p14">
      <p:transition spd="slow" p14:dur="1200">
        <p:push dir="u"/>
      </p:transition>
    </mc:Choice>
    <mc:Fallback xmlns:a14="http://schemas.microsoft.com/office/drawing/2010/main" xmlns:m="http://schemas.openxmlformats.org/officeDocument/2006/math"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 name="Example of MECE in a Case Interview"/>
          <p:cNvSpPr txBox="1">
            <a:spLocks noGrp="1"/>
          </p:cNvSpPr>
          <p:nvPr>
            <p:ph type="title"/>
          </p:nvPr>
        </p:nvSpPr>
        <p:spPr>
          <a:prstGeom prst="rect">
            <a:avLst/>
          </a:prstGeom>
        </p:spPr>
        <p:txBody>
          <a:bodyPr/>
          <a:lstStyle>
            <a:lvl1pPr>
              <a:lnSpc>
                <a:spcPct val="100000"/>
              </a:lnSpc>
            </a:lvl1pPr>
          </a:lstStyle>
          <a:p>
            <a:r>
              <a:t>Example of MECE in a Case Interview</a:t>
            </a:r>
          </a:p>
        </p:txBody>
      </p:sp>
      <p:sp>
        <p:nvSpPr>
          <p:cNvPr id="255"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18</a:t>
            </a:fld>
            <a:endParaRPr/>
          </a:p>
        </p:txBody>
      </p:sp>
      <p:sp>
        <p:nvSpPr>
          <p:cNvPr id="256" name="Rounded Rectangle"/>
          <p:cNvSpPr/>
          <p:nvPr/>
        </p:nvSpPr>
        <p:spPr>
          <a:xfrm rot="10800000" flipH="1">
            <a:off x="1425224" y="6793435"/>
            <a:ext cx="1016001" cy="1016001"/>
          </a:xfrm>
          <a:prstGeom prst="roundRect">
            <a:avLst>
              <a:gd name="adj" fmla="val 32500"/>
            </a:avLst>
          </a:prstGeom>
          <a:solidFill>
            <a:srgbClr val="717172"/>
          </a:solidFill>
          <a:ln w="12700">
            <a:miter lim="400000"/>
          </a:ln>
        </p:spPr>
        <p:txBody>
          <a:bodyPr lIns="50800" tIns="50800" rIns="50800" bIns="50800" anchor="ctr"/>
          <a:lstStyle/>
          <a:p>
            <a:pPr>
              <a:defRPr sz="3200" cap="none">
                <a:solidFill>
                  <a:srgbClr val="FFFFFF"/>
                </a:solidFill>
                <a:latin typeface="Lato Light"/>
                <a:ea typeface="Lato Light"/>
                <a:cs typeface="Lato Light"/>
                <a:sym typeface="Lato Light"/>
              </a:defRPr>
            </a:pPr>
            <a:endParaRPr/>
          </a:p>
        </p:txBody>
      </p:sp>
      <p:sp>
        <p:nvSpPr>
          <p:cNvPr id="257" name="Empowered associates"/>
          <p:cNvSpPr txBox="1"/>
          <p:nvPr/>
        </p:nvSpPr>
        <p:spPr>
          <a:xfrm>
            <a:off x="2796823" y="6780105"/>
            <a:ext cx="8034182" cy="262731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20" tIns="45718" rIns="45718" bIns="45718">
            <a:spAutoFit/>
          </a:bodyPr>
          <a:lstStyle/>
          <a:p>
            <a:pPr algn="l" defTabSz="457200">
              <a:spcAft>
                <a:spcPts val="2000"/>
              </a:spcAft>
              <a:defRPr sz="3400" cap="none"/>
            </a:pPr>
            <a:r>
              <a:rPr dirty="0"/>
              <a:t>Here are some possible ways using MECE you can organize your answer.</a:t>
            </a:r>
          </a:p>
          <a:p>
            <a:pPr marL="381000" indent="-381000" algn="l" defTabSz="457200">
              <a:lnSpc>
                <a:spcPct val="110000"/>
              </a:lnSpc>
              <a:buClr>
                <a:srgbClr val="4270CC"/>
              </a:buClr>
              <a:buSzPct val="75000"/>
              <a:buChar char="•"/>
              <a:defRPr sz="2500" cap="none">
                <a:solidFill>
                  <a:srgbClr val="717172"/>
                </a:solidFill>
                <a:latin typeface="Lato Regular"/>
                <a:ea typeface="Lato Regular"/>
                <a:cs typeface="Lato Regular"/>
                <a:sym typeface="Lato Regular"/>
              </a:defRPr>
            </a:pPr>
            <a:r>
              <a:rPr dirty="0">
                <a:latin typeface="Lato Bold"/>
                <a:ea typeface="Lato Bold"/>
                <a:cs typeface="Lato Bold"/>
                <a:sym typeface="Lato Bold"/>
              </a:rPr>
              <a:t>Option 1: </a:t>
            </a:r>
            <a:r>
              <a:rPr dirty="0"/>
              <a:t>Products/Services – Existing vs. New</a:t>
            </a:r>
          </a:p>
          <a:p>
            <a:pPr marL="381000" indent="-381000" algn="l" defTabSz="457200">
              <a:lnSpc>
                <a:spcPct val="110000"/>
              </a:lnSpc>
              <a:buClr>
                <a:srgbClr val="4270CC"/>
              </a:buClr>
              <a:buSzPct val="75000"/>
              <a:buChar char="•"/>
              <a:defRPr sz="2500" cap="none">
                <a:solidFill>
                  <a:srgbClr val="717172"/>
                </a:solidFill>
                <a:latin typeface="Lato Regular"/>
                <a:ea typeface="Lato Regular"/>
                <a:cs typeface="Lato Regular"/>
                <a:sym typeface="Lato Regular"/>
              </a:defRPr>
            </a:pPr>
            <a:r>
              <a:rPr dirty="0">
                <a:latin typeface="Lato Bold"/>
                <a:ea typeface="Lato Bold"/>
                <a:cs typeface="Lato Bold"/>
                <a:sym typeface="Lato Bold"/>
              </a:rPr>
              <a:t>Option 2: </a:t>
            </a:r>
            <a:r>
              <a:rPr dirty="0"/>
              <a:t>Customers – Existing vs. New</a:t>
            </a:r>
          </a:p>
          <a:p>
            <a:pPr marL="381000" indent="-381000" algn="l" defTabSz="457200">
              <a:lnSpc>
                <a:spcPct val="110000"/>
              </a:lnSpc>
              <a:buClr>
                <a:srgbClr val="4270CC"/>
              </a:buClr>
              <a:buSzPct val="75000"/>
              <a:buChar char="•"/>
              <a:defRPr sz="2500" cap="none">
                <a:solidFill>
                  <a:srgbClr val="717172"/>
                </a:solidFill>
                <a:latin typeface="Lato Regular"/>
                <a:ea typeface="Lato Regular"/>
                <a:cs typeface="Lato Regular"/>
                <a:sym typeface="Lato Regular"/>
              </a:defRPr>
            </a:pPr>
            <a:r>
              <a:rPr dirty="0">
                <a:latin typeface="Lato Bold"/>
                <a:ea typeface="Lato Bold"/>
                <a:cs typeface="Lato Bold"/>
                <a:sym typeface="Lato Bold"/>
              </a:rPr>
              <a:t>Option 3: </a:t>
            </a:r>
            <a:r>
              <a:rPr dirty="0"/>
              <a:t>Distribution Channels – Existing vs. New</a:t>
            </a:r>
          </a:p>
        </p:txBody>
      </p:sp>
      <p:sp>
        <p:nvSpPr>
          <p:cNvPr id="258" name="Rounded Rectangle"/>
          <p:cNvSpPr/>
          <p:nvPr/>
        </p:nvSpPr>
        <p:spPr>
          <a:xfrm rot="10800000" flipH="1">
            <a:off x="1425224" y="4432508"/>
            <a:ext cx="1016001" cy="1016001"/>
          </a:xfrm>
          <a:prstGeom prst="roundRect">
            <a:avLst>
              <a:gd name="adj" fmla="val 32500"/>
            </a:avLst>
          </a:prstGeom>
          <a:solidFill>
            <a:srgbClr val="717172"/>
          </a:solidFill>
          <a:ln w="12700">
            <a:miter lim="400000"/>
          </a:ln>
        </p:spPr>
        <p:txBody>
          <a:bodyPr lIns="50800" tIns="50800" rIns="50800" bIns="50800" anchor="ctr"/>
          <a:lstStyle/>
          <a:p>
            <a:pPr>
              <a:defRPr sz="3200" cap="none">
                <a:solidFill>
                  <a:srgbClr val="FFFFFF"/>
                </a:solidFill>
                <a:latin typeface="Lato Light"/>
                <a:ea typeface="Lato Light"/>
                <a:cs typeface="Lato Light"/>
                <a:sym typeface="Lato Light"/>
              </a:defRPr>
            </a:pPr>
            <a:endParaRPr/>
          </a:p>
        </p:txBody>
      </p:sp>
      <p:sp>
        <p:nvSpPr>
          <p:cNvPr id="259" name="Empowered associates"/>
          <p:cNvSpPr txBox="1"/>
          <p:nvPr/>
        </p:nvSpPr>
        <p:spPr>
          <a:xfrm>
            <a:off x="2796823" y="4417905"/>
            <a:ext cx="8034182" cy="104520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spAutoFit/>
          </a:bodyPr>
          <a:lstStyle/>
          <a:p>
            <a:pPr algn="l" defTabSz="457200">
              <a:lnSpc>
                <a:spcPct val="110000"/>
              </a:lnSpc>
              <a:defRPr sz="3400" cap="none"/>
            </a:pPr>
            <a:r>
              <a:t>The interviewer asks you the question </a:t>
            </a:r>
          </a:p>
          <a:p>
            <a:pPr algn="l" defTabSz="457200">
              <a:lnSpc>
                <a:spcPct val="110000"/>
              </a:lnSpc>
              <a:defRPr sz="2500" cap="none">
                <a:solidFill>
                  <a:srgbClr val="717172"/>
                </a:solidFill>
                <a:latin typeface="Lato Regular"/>
                <a:ea typeface="Lato Regular"/>
                <a:cs typeface="Lato Regular"/>
                <a:sym typeface="Lato Regular"/>
              </a:defRPr>
            </a:pPr>
            <a:r>
              <a:t>“How can XYZ company grow?”</a:t>
            </a:r>
          </a:p>
        </p:txBody>
      </p:sp>
      <p:sp>
        <p:nvSpPr>
          <p:cNvPr id="260" name="Rounded Rectangle"/>
          <p:cNvSpPr/>
          <p:nvPr/>
        </p:nvSpPr>
        <p:spPr>
          <a:xfrm rot="10800000" flipH="1">
            <a:off x="12994923" y="4432508"/>
            <a:ext cx="1016001" cy="1016001"/>
          </a:xfrm>
          <a:prstGeom prst="roundRect">
            <a:avLst>
              <a:gd name="adj" fmla="val 32500"/>
            </a:avLst>
          </a:prstGeom>
          <a:gradFill>
            <a:gsLst>
              <a:gs pos="0">
                <a:srgbClr val="3949A5"/>
              </a:gs>
              <a:gs pos="48365">
                <a:srgbClr val="485FCC"/>
              </a:gs>
              <a:gs pos="100000">
                <a:srgbClr val="23A2DC"/>
              </a:gs>
            </a:gsLst>
            <a:path path="circle">
              <a:fillToRect l="37721" t="-19636" r="62278" b="119636"/>
            </a:path>
          </a:gradFill>
          <a:ln w="12700">
            <a:miter lim="400000"/>
          </a:ln>
        </p:spPr>
        <p:txBody>
          <a:bodyPr lIns="50800" tIns="50800" rIns="50800" bIns="50800" anchor="ctr"/>
          <a:lstStyle/>
          <a:p>
            <a:pPr>
              <a:defRPr sz="3200" cap="none">
                <a:solidFill>
                  <a:srgbClr val="FFFFFF"/>
                </a:solidFill>
                <a:latin typeface="Lato Light"/>
                <a:ea typeface="Lato Light"/>
                <a:cs typeface="Lato Light"/>
                <a:sym typeface="Lato Light"/>
              </a:defRPr>
            </a:pPr>
            <a:endParaRPr/>
          </a:p>
        </p:txBody>
      </p:sp>
      <p:sp>
        <p:nvSpPr>
          <p:cNvPr id="261" name="Rounded Rectangle"/>
          <p:cNvSpPr/>
          <p:nvPr/>
        </p:nvSpPr>
        <p:spPr>
          <a:xfrm rot="10800000" flipH="1">
            <a:off x="12994925" y="6853021"/>
            <a:ext cx="1016001" cy="1016001"/>
          </a:xfrm>
          <a:prstGeom prst="roundRect">
            <a:avLst>
              <a:gd name="adj" fmla="val 32500"/>
            </a:avLst>
          </a:prstGeom>
          <a:gradFill>
            <a:gsLst>
              <a:gs pos="0">
                <a:srgbClr val="3949A5"/>
              </a:gs>
              <a:gs pos="48365">
                <a:srgbClr val="485FCC"/>
              </a:gs>
              <a:gs pos="100000">
                <a:srgbClr val="23A2DC"/>
              </a:gs>
            </a:gsLst>
            <a:path path="circle">
              <a:fillToRect l="37721" t="-19636" r="62278" b="119636"/>
            </a:path>
          </a:gradFill>
          <a:ln w="12700">
            <a:miter lim="400000"/>
          </a:ln>
        </p:spPr>
        <p:txBody>
          <a:bodyPr lIns="50800" tIns="50800" rIns="50800" bIns="50800" anchor="ctr"/>
          <a:lstStyle/>
          <a:p>
            <a:pPr>
              <a:defRPr sz="3200" cap="none">
                <a:solidFill>
                  <a:srgbClr val="FFFFFF"/>
                </a:solidFill>
                <a:latin typeface="Lato Light"/>
                <a:ea typeface="Lato Light"/>
                <a:cs typeface="Lato Light"/>
                <a:sym typeface="Lato Light"/>
              </a:defRPr>
            </a:pPr>
            <a:endParaRPr/>
          </a:p>
        </p:txBody>
      </p:sp>
      <p:sp>
        <p:nvSpPr>
          <p:cNvPr id="262" name="Empowered associates"/>
          <p:cNvSpPr txBox="1"/>
          <p:nvPr/>
        </p:nvSpPr>
        <p:spPr>
          <a:xfrm>
            <a:off x="14366524" y="4416633"/>
            <a:ext cx="8592253" cy="146430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algn="l" defTabSz="457200">
              <a:lnSpc>
                <a:spcPct val="110000"/>
              </a:lnSpc>
              <a:defRPr sz="3400" cap="none"/>
            </a:pPr>
            <a:r>
              <a:t>Once you have the information organized</a:t>
            </a:r>
          </a:p>
          <a:p>
            <a:pPr algn="l" defTabSz="457200">
              <a:lnSpc>
                <a:spcPct val="110000"/>
              </a:lnSpc>
              <a:defRPr sz="2500" cap="none">
                <a:solidFill>
                  <a:srgbClr val="717172"/>
                </a:solidFill>
                <a:latin typeface="Lato Regular"/>
                <a:ea typeface="Lato Regular"/>
                <a:cs typeface="Lato Regular"/>
                <a:sym typeface="Lato Regular"/>
              </a:defRPr>
            </a:pPr>
            <a:r>
              <a:t>You can narrow down your ideas based on the interviewer’s follow-up questions and information. </a:t>
            </a:r>
          </a:p>
        </p:txBody>
      </p:sp>
      <p:sp>
        <p:nvSpPr>
          <p:cNvPr id="263" name="Shape"/>
          <p:cNvSpPr/>
          <p:nvPr/>
        </p:nvSpPr>
        <p:spPr>
          <a:xfrm>
            <a:off x="13185424" y="4621653"/>
            <a:ext cx="635001" cy="635166"/>
          </a:xfrm>
          <a:custGeom>
            <a:avLst/>
            <a:gdLst/>
            <a:ahLst/>
            <a:cxnLst>
              <a:cxn ang="0">
                <a:pos x="wd2" y="hd2"/>
              </a:cxn>
              <a:cxn ang="5400000">
                <a:pos x="wd2" y="hd2"/>
              </a:cxn>
              <a:cxn ang="10800000">
                <a:pos x="wd2" y="hd2"/>
              </a:cxn>
              <a:cxn ang="16200000">
                <a:pos x="wd2" y="hd2"/>
              </a:cxn>
            </a:cxnLst>
            <a:rect l="0" t="0" r="r" b="b"/>
            <a:pathLst>
              <a:path w="21600" h="21600" extrusionOk="0">
                <a:moveTo>
                  <a:pt x="10674" y="21600"/>
                </a:moveTo>
                <a:cubicBezTo>
                  <a:pt x="4852" y="21600"/>
                  <a:pt x="0" y="16784"/>
                  <a:pt x="0" y="10674"/>
                </a:cubicBezTo>
                <a:cubicBezTo>
                  <a:pt x="0" y="4852"/>
                  <a:pt x="4852" y="0"/>
                  <a:pt x="10674" y="0"/>
                </a:cubicBezTo>
                <a:cubicBezTo>
                  <a:pt x="16784" y="0"/>
                  <a:pt x="21600" y="4852"/>
                  <a:pt x="21600" y="10674"/>
                </a:cubicBezTo>
                <a:cubicBezTo>
                  <a:pt x="21600" y="16784"/>
                  <a:pt x="16784" y="21600"/>
                  <a:pt x="10674" y="21600"/>
                </a:cubicBezTo>
                <a:close/>
                <a:moveTo>
                  <a:pt x="10674" y="2049"/>
                </a:moveTo>
                <a:cubicBezTo>
                  <a:pt x="5858" y="2049"/>
                  <a:pt x="2049" y="5858"/>
                  <a:pt x="2049" y="10674"/>
                </a:cubicBezTo>
                <a:cubicBezTo>
                  <a:pt x="2049" y="15490"/>
                  <a:pt x="5858" y="19551"/>
                  <a:pt x="10674" y="19551"/>
                </a:cubicBezTo>
                <a:cubicBezTo>
                  <a:pt x="15490" y="19551"/>
                  <a:pt x="19551" y="15490"/>
                  <a:pt x="19551" y="10674"/>
                </a:cubicBezTo>
                <a:cubicBezTo>
                  <a:pt x="19551" y="5858"/>
                  <a:pt x="15490" y="2049"/>
                  <a:pt x="10674" y="2049"/>
                </a:cubicBezTo>
                <a:close/>
                <a:moveTo>
                  <a:pt x="15490" y="8662"/>
                </a:moveTo>
                <a:cubicBezTo>
                  <a:pt x="10171" y="14232"/>
                  <a:pt x="10171" y="14232"/>
                  <a:pt x="10171" y="14232"/>
                </a:cubicBezTo>
                <a:cubicBezTo>
                  <a:pt x="9919" y="14484"/>
                  <a:pt x="9668" y="14484"/>
                  <a:pt x="9416" y="14484"/>
                </a:cubicBezTo>
                <a:cubicBezTo>
                  <a:pt x="9165" y="14484"/>
                  <a:pt x="8913" y="14484"/>
                  <a:pt x="8626" y="14232"/>
                </a:cubicBezTo>
                <a:cubicBezTo>
                  <a:pt x="5607" y="11177"/>
                  <a:pt x="5607" y="11177"/>
                  <a:pt x="5607" y="11177"/>
                </a:cubicBezTo>
                <a:cubicBezTo>
                  <a:pt x="5355" y="10926"/>
                  <a:pt x="5355" y="10674"/>
                  <a:pt x="5355" y="10423"/>
                </a:cubicBezTo>
                <a:cubicBezTo>
                  <a:pt x="5355" y="9919"/>
                  <a:pt x="5858" y="9416"/>
                  <a:pt x="6361" y="9416"/>
                </a:cubicBezTo>
                <a:cubicBezTo>
                  <a:pt x="6613" y="9416"/>
                  <a:pt x="6865" y="9416"/>
                  <a:pt x="7116" y="9668"/>
                </a:cubicBezTo>
                <a:cubicBezTo>
                  <a:pt x="9416" y="11968"/>
                  <a:pt x="9416" y="11968"/>
                  <a:pt x="9416" y="11968"/>
                </a:cubicBezTo>
                <a:cubicBezTo>
                  <a:pt x="14232" y="7368"/>
                  <a:pt x="14232" y="7368"/>
                  <a:pt x="14232" y="7368"/>
                </a:cubicBezTo>
                <a:cubicBezTo>
                  <a:pt x="14232" y="7116"/>
                  <a:pt x="14484" y="7116"/>
                  <a:pt x="14735" y="7116"/>
                </a:cubicBezTo>
                <a:cubicBezTo>
                  <a:pt x="15490" y="7116"/>
                  <a:pt x="15742" y="7368"/>
                  <a:pt x="15742" y="8122"/>
                </a:cubicBezTo>
                <a:cubicBezTo>
                  <a:pt x="15742" y="8410"/>
                  <a:pt x="15742" y="8662"/>
                  <a:pt x="15490" y="8662"/>
                </a:cubicBezTo>
                <a:close/>
              </a:path>
            </a:pathLst>
          </a:custGeom>
          <a:solidFill>
            <a:srgbClr val="FFFFFF"/>
          </a:solidFill>
          <a:ln w="12700">
            <a:miter lim="400000"/>
          </a:ln>
        </p:spPr>
        <p:txBody>
          <a:bodyPr lIns="45719" rIns="45719" anchor="ctr"/>
          <a:lstStyle/>
          <a:p>
            <a:pPr algn="l" defTabSz="457200">
              <a:defRPr sz="1800" cap="none">
                <a:solidFill>
                  <a:srgbClr val="464646"/>
                </a:solidFill>
                <a:latin typeface="Lato Regular"/>
                <a:ea typeface="Lato Regular"/>
                <a:cs typeface="Lato Regular"/>
                <a:sym typeface="Lato Regular"/>
              </a:defRPr>
            </a:pPr>
            <a:endParaRPr/>
          </a:p>
        </p:txBody>
      </p:sp>
      <p:sp>
        <p:nvSpPr>
          <p:cNvPr id="264" name="Empowered associates"/>
          <p:cNvSpPr txBox="1"/>
          <p:nvPr/>
        </p:nvSpPr>
        <p:spPr>
          <a:xfrm>
            <a:off x="14366524" y="6837145"/>
            <a:ext cx="8700002" cy="203707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p>
            <a:pPr algn="l" defTabSz="457200">
              <a:lnSpc>
                <a:spcPct val="110000"/>
              </a:lnSpc>
              <a:defRPr sz="3400" cap="none"/>
            </a:pPr>
            <a:r>
              <a:rPr dirty="0"/>
              <a:t>You may still have overlap in the information but this cannot always be avoided.</a:t>
            </a:r>
          </a:p>
          <a:p>
            <a:pPr algn="l" defTabSz="457200">
              <a:lnSpc>
                <a:spcPct val="110000"/>
              </a:lnSpc>
              <a:defRPr sz="2500" cap="none">
                <a:latin typeface="Lato Regular"/>
                <a:ea typeface="Lato Regular"/>
                <a:cs typeface="Lato Regular"/>
                <a:sym typeface="Lato Regular"/>
              </a:defRPr>
            </a:pPr>
            <a:r>
              <a:rPr dirty="0"/>
              <a:t>Sometimes being MECE-enough is all you can come up with on the spot. </a:t>
            </a:r>
          </a:p>
        </p:txBody>
      </p:sp>
      <p:sp>
        <p:nvSpPr>
          <p:cNvPr id="265" name="Shape"/>
          <p:cNvSpPr/>
          <p:nvPr/>
        </p:nvSpPr>
        <p:spPr>
          <a:xfrm>
            <a:off x="13185424" y="7042165"/>
            <a:ext cx="635001" cy="635166"/>
          </a:xfrm>
          <a:custGeom>
            <a:avLst/>
            <a:gdLst/>
            <a:ahLst/>
            <a:cxnLst>
              <a:cxn ang="0">
                <a:pos x="wd2" y="hd2"/>
              </a:cxn>
              <a:cxn ang="5400000">
                <a:pos x="wd2" y="hd2"/>
              </a:cxn>
              <a:cxn ang="10800000">
                <a:pos x="wd2" y="hd2"/>
              </a:cxn>
              <a:cxn ang="16200000">
                <a:pos x="wd2" y="hd2"/>
              </a:cxn>
            </a:cxnLst>
            <a:rect l="0" t="0" r="r" b="b"/>
            <a:pathLst>
              <a:path w="21600" h="21600" extrusionOk="0">
                <a:moveTo>
                  <a:pt x="10674" y="21600"/>
                </a:moveTo>
                <a:cubicBezTo>
                  <a:pt x="4852" y="21600"/>
                  <a:pt x="0" y="16784"/>
                  <a:pt x="0" y="10674"/>
                </a:cubicBezTo>
                <a:cubicBezTo>
                  <a:pt x="0" y="4852"/>
                  <a:pt x="4852" y="0"/>
                  <a:pt x="10674" y="0"/>
                </a:cubicBezTo>
                <a:cubicBezTo>
                  <a:pt x="16784" y="0"/>
                  <a:pt x="21600" y="4852"/>
                  <a:pt x="21600" y="10674"/>
                </a:cubicBezTo>
                <a:cubicBezTo>
                  <a:pt x="21600" y="16784"/>
                  <a:pt x="16784" y="21600"/>
                  <a:pt x="10674" y="21600"/>
                </a:cubicBezTo>
                <a:close/>
                <a:moveTo>
                  <a:pt x="10674" y="2049"/>
                </a:moveTo>
                <a:cubicBezTo>
                  <a:pt x="5858" y="2049"/>
                  <a:pt x="2049" y="5858"/>
                  <a:pt x="2049" y="10674"/>
                </a:cubicBezTo>
                <a:cubicBezTo>
                  <a:pt x="2049" y="15490"/>
                  <a:pt x="5858" y="19551"/>
                  <a:pt x="10674" y="19551"/>
                </a:cubicBezTo>
                <a:cubicBezTo>
                  <a:pt x="15490" y="19551"/>
                  <a:pt x="19551" y="15490"/>
                  <a:pt x="19551" y="10674"/>
                </a:cubicBezTo>
                <a:cubicBezTo>
                  <a:pt x="19551" y="5858"/>
                  <a:pt x="15490" y="2049"/>
                  <a:pt x="10674" y="2049"/>
                </a:cubicBezTo>
                <a:close/>
                <a:moveTo>
                  <a:pt x="15490" y="8662"/>
                </a:moveTo>
                <a:cubicBezTo>
                  <a:pt x="10171" y="14232"/>
                  <a:pt x="10171" y="14232"/>
                  <a:pt x="10171" y="14232"/>
                </a:cubicBezTo>
                <a:cubicBezTo>
                  <a:pt x="9919" y="14484"/>
                  <a:pt x="9668" y="14484"/>
                  <a:pt x="9416" y="14484"/>
                </a:cubicBezTo>
                <a:cubicBezTo>
                  <a:pt x="9165" y="14484"/>
                  <a:pt x="8913" y="14484"/>
                  <a:pt x="8626" y="14232"/>
                </a:cubicBezTo>
                <a:cubicBezTo>
                  <a:pt x="5607" y="11177"/>
                  <a:pt x="5607" y="11177"/>
                  <a:pt x="5607" y="11177"/>
                </a:cubicBezTo>
                <a:cubicBezTo>
                  <a:pt x="5355" y="10926"/>
                  <a:pt x="5355" y="10674"/>
                  <a:pt x="5355" y="10423"/>
                </a:cubicBezTo>
                <a:cubicBezTo>
                  <a:pt x="5355" y="9919"/>
                  <a:pt x="5858" y="9416"/>
                  <a:pt x="6361" y="9416"/>
                </a:cubicBezTo>
                <a:cubicBezTo>
                  <a:pt x="6613" y="9416"/>
                  <a:pt x="6865" y="9416"/>
                  <a:pt x="7116" y="9668"/>
                </a:cubicBezTo>
                <a:cubicBezTo>
                  <a:pt x="9416" y="11968"/>
                  <a:pt x="9416" y="11968"/>
                  <a:pt x="9416" y="11968"/>
                </a:cubicBezTo>
                <a:cubicBezTo>
                  <a:pt x="14232" y="7368"/>
                  <a:pt x="14232" y="7368"/>
                  <a:pt x="14232" y="7368"/>
                </a:cubicBezTo>
                <a:cubicBezTo>
                  <a:pt x="14232" y="7116"/>
                  <a:pt x="14484" y="7116"/>
                  <a:pt x="14735" y="7116"/>
                </a:cubicBezTo>
                <a:cubicBezTo>
                  <a:pt x="15490" y="7116"/>
                  <a:pt x="15742" y="7368"/>
                  <a:pt x="15742" y="8122"/>
                </a:cubicBezTo>
                <a:cubicBezTo>
                  <a:pt x="15742" y="8410"/>
                  <a:pt x="15742" y="8662"/>
                  <a:pt x="15490" y="8662"/>
                </a:cubicBezTo>
                <a:close/>
              </a:path>
            </a:pathLst>
          </a:custGeom>
          <a:solidFill>
            <a:srgbClr val="FFFFFF"/>
          </a:solidFill>
          <a:ln w="12700">
            <a:miter lim="400000"/>
          </a:ln>
        </p:spPr>
        <p:txBody>
          <a:bodyPr lIns="45719" rIns="45719" anchor="ctr"/>
          <a:lstStyle/>
          <a:p>
            <a:pPr algn="l" defTabSz="457200">
              <a:defRPr sz="1800" cap="none">
                <a:solidFill>
                  <a:srgbClr val="464646"/>
                </a:solidFill>
                <a:latin typeface="Lato Regular"/>
                <a:ea typeface="Lato Regular"/>
                <a:cs typeface="Lato Regular"/>
                <a:sym typeface="Lato Regular"/>
              </a:defRPr>
            </a:pPr>
            <a:endParaRPr/>
          </a:p>
        </p:txBody>
      </p:sp>
      <p:sp>
        <p:nvSpPr>
          <p:cNvPr id="266" name="Shape"/>
          <p:cNvSpPr/>
          <p:nvPr/>
        </p:nvSpPr>
        <p:spPr>
          <a:xfrm>
            <a:off x="13185424" y="4621653"/>
            <a:ext cx="635001" cy="635166"/>
          </a:xfrm>
          <a:custGeom>
            <a:avLst/>
            <a:gdLst/>
            <a:ahLst/>
            <a:cxnLst>
              <a:cxn ang="0">
                <a:pos x="wd2" y="hd2"/>
              </a:cxn>
              <a:cxn ang="5400000">
                <a:pos x="wd2" y="hd2"/>
              </a:cxn>
              <a:cxn ang="10800000">
                <a:pos x="wd2" y="hd2"/>
              </a:cxn>
              <a:cxn ang="16200000">
                <a:pos x="wd2" y="hd2"/>
              </a:cxn>
            </a:cxnLst>
            <a:rect l="0" t="0" r="r" b="b"/>
            <a:pathLst>
              <a:path w="21600" h="21600" extrusionOk="0">
                <a:moveTo>
                  <a:pt x="10674" y="21600"/>
                </a:moveTo>
                <a:cubicBezTo>
                  <a:pt x="4852" y="21600"/>
                  <a:pt x="0" y="16784"/>
                  <a:pt x="0" y="10674"/>
                </a:cubicBezTo>
                <a:cubicBezTo>
                  <a:pt x="0" y="4852"/>
                  <a:pt x="4852" y="0"/>
                  <a:pt x="10674" y="0"/>
                </a:cubicBezTo>
                <a:cubicBezTo>
                  <a:pt x="16784" y="0"/>
                  <a:pt x="21600" y="4852"/>
                  <a:pt x="21600" y="10674"/>
                </a:cubicBezTo>
                <a:cubicBezTo>
                  <a:pt x="21600" y="16784"/>
                  <a:pt x="16784" y="21600"/>
                  <a:pt x="10674" y="21600"/>
                </a:cubicBezTo>
                <a:close/>
                <a:moveTo>
                  <a:pt x="10674" y="2049"/>
                </a:moveTo>
                <a:cubicBezTo>
                  <a:pt x="5858" y="2049"/>
                  <a:pt x="2049" y="5858"/>
                  <a:pt x="2049" y="10674"/>
                </a:cubicBezTo>
                <a:cubicBezTo>
                  <a:pt x="2049" y="15490"/>
                  <a:pt x="5858" y="19551"/>
                  <a:pt x="10674" y="19551"/>
                </a:cubicBezTo>
                <a:cubicBezTo>
                  <a:pt x="15490" y="19551"/>
                  <a:pt x="19551" y="15490"/>
                  <a:pt x="19551" y="10674"/>
                </a:cubicBezTo>
                <a:cubicBezTo>
                  <a:pt x="19551" y="5858"/>
                  <a:pt x="15490" y="2049"/>
                  <a:pt x="10674" y="2049"/>
                </a:cubicBezTo>
                <a:close/>
                <a:moveTo>
                  <a:pt x="15490" y="8662"/>
                </a:moveTo>
                <a:cubicBezTo>
                  <a:pt x="10171" y="14232"/>
                  <a:pt x="10171" y="14232"/>
                  <a:pt x="10171" y="14232"/>
                </a:cubicBezTo>
                <a:cubicBezTo>
                  <a:pt x="9919" y="14484"/>
                  <a:pt x="9668" y="14484"/>
                  <a:pt x="9416" y="14484"/>
                </a:cubicBezTo>
                <a:cubicBezTo>
                  <a:pt x="9165" y="14484"/>
                  <a:pt x="8913" y="14484"/>
                  <a:pt x="8626" y="14232"/>
                </a:cubicBezTo>
                <a:cubicBezTo>
                  <a:pt x="5607" y="11177"/>
                  <a:pt x="5607" y="11177"/>
                  <a:pt x="5607" y="11177"/>
                </a:cubicBezTo>
                <a:cubicBezTo>
                  <a:pt x="5355" y="10926"/>
                  <a:pt x="5355" y="10674"/>
                  <a:pt x="5355" y="10423"/>
                </a:cubicBezTo>
                <a:cubicBezTo>
                  <a:pt x="5355" y="9919"/>
                  <a:pt x="5858" y="9416"/>
                  <a:pt x="6361" y="9416"/>
                </a:cubicBezTo>
                <a:cubicBezTo>
                  <a:pt x="6613" y="9416"/>
                  <a:pt x="6865" y="9416"/>
                  <a:pt x="7116" y="9668"/>
                </a:cubicBezTo>
                <a:cubicBezTo>
                  <a:pt x="9416" y="11968"/>
                  <a:pt x="9416" y="11968"/>
                  <a:pt x="9416" y="11968"/>
                </a:cubicBezTo>
                <a:cubicBezTo>
                  <a:pt x="14232" y="7368"/>
                  <a:pt x="14232" y="7368"/>
                  <a:pt x="14232" y="7368"/>
                </a:cubicBezTo>
                <a:cubicBezTo>
                  <a:pt x="14232" y="7116"/>
                  <a:pt x="14484" y="7116"/>
                  <a:pt x="14735" y="7116"/>
                </a:cubicBezTo>
                <a:cubicBezTo>
                  <a:pt x="15490" y="7116"/>
                  <a:pt x="15742" y="7368"/>
                  <a:pt x="15742" y="8122"/>
                </a:cubicBezTo>
                <a:cubicBezTo>
                  <a:pt x="15742" y="8410"/>
                  <a:pt x="15742" y="8662"/>
                  <a:pt x="15490" y="8662"/>
                </a:cubicBezTo>
                <a:close/>
              </a:path>
            </a:pathLst>
          </a:custGeom>
          <a:solidFill>
            <a:srgbClr val="FFFFFF"/>
          </a:solidFill>
          <a:ln w="12700">
            <a:miter lim="400000"/>
          </a:ln>
        </p:spPr>
        <p:txBody>
          <a:bodyPr lIns="45719" rIns="45719" anchor="ctr"/>
          <a:lstStyle/>
          <a:p>
            <a:pPr algn="l" defTabSz="457200">
              <a:defRPr sz="1800" cap="none">
                <a:solidFill>
                  <a:srgbClr val="464646"/>
                </a:solidFill>
                <a:latin typeface="Lato Regular"/>
                <a:ea typeface="Lato Regular"/>
                <a:cs typeface="Lato Regular"/>
                <a:sym typeface="Lato Regular"/>
              </a:defRPr>
            </a:pPr>
            <a:endParaRPr/>
          </a:p>
        </p:txBody>
      </p:sp>
      <p:sp>
        <p:nvSpPr>
          <p:cNvPr id="267" name="Q"/>
          <p:cNvSpPr txBox="1"/>
          <p:nvPr/>
        </p:nvSpPr>
        <p:spPr>
          <a:xfrm>
            <a:off x="1670842" y="4584908"/>
            <a:ext cx="524765" cy="711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defTabSz="457200">
              <a:lnSpc>
                <a:spcPct val="110000"/>
              </a:lnSpc>
              <a:defRPr sz="4000" cap="none">
                <a:solidFill>
                  <a:srgbClr val="FFFFFF"/>
                </a:solidFill>
              </a:defRPr>
            </a:lvl1pPr>
          </a:lstStyle>
          <a:p>
            <a:r>
              <a:t>Q</a:t>
            </a:r>
          </a:p>
        </p:txBody>
      </p:sp>
      <p:sp>
        <p:nvSpPr>
          <p:cNvPr id="268" name="A"/>
          <p:cNvSpPr txBox="1"/>
          <p:nvPr/>
        </p:nvSpPr>
        <p:spPr>
          <a:xfrm>
            <a:off x="1699671" y="6945835"/>
            <a:ext cx="467107" cy="711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defTabSz="457200">
              <a:lnSpc>
                <a:spcPct val="110000"/>
              </a:lnSpc>
              <a:defRPr sz="4000" cap="none">
                <a:solidFill>
                  <a:srgbClr val="FFFFFF"/>
                </a:solidFill>
              </a:defRPr>
            </a:lvl1pPr>
          </a:lstStyle>
          <a:p>
            <a:r>
              <a:t>A</a:t>
            </a:r>
          </a:p>
        </p:txBody>
      </p:sp>
    </p:spTree>
  </p:cSld>
  <p:clrMapOvr>
    <a:masterClrMapping/>
  </p:clrMapOvr>
  <mc:AlternateContent xmlns:mc="http://schemas.openxmlformats.org/markup-compatibility/2006" xmlns:p14="http://schemas.microsoft.com/office/powerpoint/2010/main">
    <mc:Choice Requires="p14">
      <p:transition spd="slow" p14:dur="1200">
        <p:push dir="u"/>
      </p:transition>
    </mc:Choice>
    <mc:Fallback xmlns:a14="http://schemas.microsoft.com/office/drawing/2010/main" xmlns:m="http://schemas.openxmlformats.org/officeDocument/2006/math"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 name="The Profitability Framework"/>
          <p:cNvSpPr txBox="1">
            <a:spLocks noGrp="1"/>
          </p:cNvSpPr>
          <p:nvPr>
            <p:ph type="title"/>
          </p:nvPr>
        </p:nvSpPr>
        <p:spPr>
          <a:prstGeom prst="rect">
            <a:avLst/>
          </a:prstGeom>
        </p:spPr>
        <p:txBody>
          <a:bodyPr>
            <a:normAutofit fontScale="90000"/>
          </a:bodyPr>
          <a:lstStyle/>
          <a:p>
            <a:r>
              <a:t>The Profitability Framework</a:t>
            </a:r>
          </a:p>
        </p:txBody>
      </p:sp>
      <p:sp>
        <p:nvSpPr>
          <p:cNvPr id="271"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19</a:t>
            </a:fld>
            <a:endParaRPr/>
          </a:p>
        </p:txBody>
      </p:sp>
      <p:pic>
        <p:nvPicPr>
          <p:cNvPr id="272" name="7.jpeg" descr="7.jpeg"/>
          <p:cNvPicPr>
            <a:picLocks noChangeAspect="1"/>
          </p:cNvPicPr>
          <p:nvPr/>
        </p:nvPicPr>
        <p:blipFill>
          <a:blip r:embed="rId2">
            <a:extLst/>
          </a:blip>
          <a:srcRect t="22664" b="22664"/>
          <a:stretch>
            <a:fillRect/>
          </a:stretch>
        </p:blipFill>
        <p:spPr>
          <a:xfrm>
            <a:off x="-1985" y="6278"/>
            <a:ext cx="24387970" cy="8890001"/>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14:dur="1200">
        <p:push dir="u"/>
      </p:transition>
    </mc:Choice>
    <mc:Fallback xmlns:a14="http://schemas.microsoft.com/office/drawing/2010/main" xmlns:m="http://schemas.openxmlformats.org/officeDocument/2006/math"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 name="5.jpeg" descr="5.jpeg"/>
          <p:cNvPicPr>
            <a:picLocks noChangeAspect="1"/>
          </p:cNvPicPr>
          <p:nvPr/>
        </p:nvPicPr>
        <p:blipFill>
          <a:blip r:embed="rId2">
            <a:alphaModFix amt="30000"/>
            <a:extLst/>
          </a:blip>
          <a:srcRect t="9301" b="9301"/>
          <a:stretch>
            <a:fillRect/>
          </a:stretch>
        </p:blipFill>
        <p:spPr>
          <a:xfrm>
            <a:off x="0" y="0"/>
            <a:ext cx="24384000" cy="13716000"/>
          </a:xfrm>
          <a:prstGeom prst="rect">
            <a:avLst/>
          </a:prstGeom>
          <a:ln w="12700">
            <a:miter lim="400000"/>
          </a:ln>
        </p:spPr>
      </p:pic>
      <p:sp>
        <p:nvSpPr>
          <p:cNvPr id="115" name="What is MECE?…"/>
          <p:cNvSpPr txBox="1"/>
          <p:nvPr/>
        </p:nvSpPr>
        <p:spPr>
          <a:xfrm>
            <a:off x="3302000" y="4513334"/>
            <a:ext cx="17780000" cy="21437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nSpc>
                <a:spcPct val="120000"/>
              </a:lnSpc>
              <a:defRPr sz="7000" cap="none">
                <a:solidFill>
                  <a:srgbClr val="FFFFFF"/>
                </a:solidFill>
                <a:latin typeface="+mn-lt"/>
                <a:ea typeface="+mn-ea"/>
                <a:cs typeface="+mn-cs"/>
                <a:sym typeface="Sk-Modernist"/>
              </a:defRPr>
            </a:pPr>
            <a:r>
              <a:t>What is MECE? </a:t>
            </a:r>
          </a:p>
          <a:p>
            <a:pPr>
              <a:lnSpc>
                <a:spcPct val="120000"/>
              </a:lnSpc>
              <a:defRPr sz="5000" cap="none">
                <a:solidFill>
                  <a:srgbClr val="FFFFFF"/>
                </a:solidFill>
                <a:latin typeface="+mn-lt"/>
                <a:ea typeface="+mn-ea"/>
                <a:cs typeface="+mn-cs"/>
                <a:sym typeface="Sk-Modernist"/>
              </a:defRPr>
            </a:pPr>
            <a:r>
              <a:t>(Mutually Exclusive Collectively Exhaustive)</a:t>
            </a:r>
          </a:p>
        </p:txBody>
      </p:sp>
      <p:sp>
        <p:nvSpPr>
          <p:cNvPr id="116" name="A framework for solving complex business problems – describes a way of organizing information that is…"/>
          <p:cNvSpPr txBox="1"/>
          <p:nvPr/>
        </p:nvSpPr>
        <p:spPr>
          <a:xfrm>
            <a:off x="3302000" y="7349911"/>
            <a:ext cx="17780000" cy="1244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p>
            <a:pPr>
              <a:lnSpc>
                <a:spcPct val="150000"/>
              </a:lnSpc>
              <a:defRPr sz="3000" cap="none">
                <a:solidFill>
                  <a:srgbClr val="FFFFFF"/>
                </a:solidFill>
                <a:latin typeface="Lato Regular"/>
                <a:ea typeface="Lato Regular"/>
                <a:cs typeface="Lato Regular"/>
                <a:sym typeface="Lato Regular"/>
              </a:defRPr>
            </a:pPr>
            <a:r>
              <a:t>A framework for solving complex business problems – describes a way of organizing information that is</a:t>
            </a:r>
          </a:p>
          <a:p>
            <a:pPr>
              <a:lnSpc>
                <a:spcPct val="150000"/>
              </a:lnSpc>
              <a:defRPr sz="3000" cap="none">
                <a:solidFill>
                  <a:srgbClr val="FFFFFF"/>
                </a:solidFill>
              </a:defRPr>
            </a:pPr>
            <a:r>
              <a:t>“Mutually Exclusive, Collectively Exhaustive”</a:t>
            </a:r>
          </a:p>
        </p:txBody>
      </p:sp>
    </p:spTree>
  </p:cSld>
  <p:clrMapOvr>
    <a:masterClrMapping/>
  </p:clrMapOvr>
  <mc:AlternateContent xmlns:mc="http://schemas.openxmlformats.org/markup-compatibility/2006" xmlns:p14="http://schemas.microsoft.com/office/powerpoint/2010/main">
    <mc:Choice Requires="p14">
      <p:transition spd="slow" p14:dur="1200">
        <p:push dir="u"/>
      </p:transition>
    </mc:Choice>
    <mc:Fallback xmlns:a14="http://schemas.microsoft.com/office/drawing/2010/main" xmlns:m="http://schemas.openxmlformats.org/officeDocument/2006/math"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4" name="Group"/>
          <p:cNvGrpSpPr/>
          <p:nvPr/>
        </p:nvGrpSpPr>
        <p:grpSpPr>
          <a:xfrm>
            <a:off x="2210623" y="4542821"/>
            <a:ext cx="19962756" cy="5489955"/>
            <a:chOff x="0" y="0"/>
            <a:chExt cx="19962754" cy="5489954"/>
          </a:xfrm>
        </p:grpSpPr>
        <p:cxnSp>
          <p:nvCxnSpPr>
            <p:cNvPr id="301" name="Connection Line"/>
            <p:cNvCxnSpPr>
              <a:stCxn id="282" idx="0"/>
              <a:endCxn id="294" idx="0"/>
            </p:cNvCxnSpPr>
            <p:nvPr/>
          </p:nvCxnSpPr>
          <p:spPr>
            <a:xfrm>
              <a:off x="1689100" y="2743200"/>
              <a:ext cx="6299200" cy="1892300"/>
            </a:xfrm>
            <a:prstGeom prst="bentConnector3">
              <a:avLst>
                <a:gd name="adj1" fmla="val 46169"/>
              </a:avLst>
            </a:prstGeom>
            <a:ln w="63500" cap="flat">
              <a:solidFill>
                <a:srgbClr val="EDEDED"/>
              </a:solidFill>
              <a:prstDash val="solid"/>
              <a:miter lim="400000"/>
            </a:ln>
            <a:effectLst/>
          </p:spPr>
        </p:cxnSp>
        <p:cxnSp>
          <p:nvCxnSpPr>
            <p:cNvPr id="296" name="Connection Line"/>
            <p:cNvCxnSpPr>
              <a:stCxn id="283" idx="0"/>
              <a:endCxn id="290" idx="0"/>
            </p:cNvCxnSpPr>
            <p:nvPr/>
          </p:nvCxnSpPr>
          <p:spPr>
            <a:xfrm flipV="1">
              <a:off x="7988300" y="381000"/>
              <a:ext cx="5588000" cy="533400"/>
            </a:xfrm>
            <a:prstGeom prst="bentConnector3">
              <a:avLst>
                <a:gd name="adj1" fmla="val 50454"/>
              </a:avLst>
            </a:prstGeom>
            <a:ln w="63500" cap="flat">
              <a:solidFill>
                <a:srgbClr val="EDEDED"/>
              </a:solidFill>
              <a:prstDash val="solid"/>
              <a:miter lim="400000"/>
            </a:ln>
            <a:effectLst/>
          </p:spPr>
        </p:cxnSp>
        <p:cxnSp>
          <p:nvCxnSpPr>
            <p:cNvPr id="297" name="Connection Line"/>
            <p:cNvCxnSpPr>
              <a:stCxn id="283" idx="0"/>
              <a:endCxn id="291" idx="0"/>
            </p:cNvCxnSpPr>
            <p:nvPr/>
          </p:nvCxnSpPr>
          <p:spPr>
            <a:xfrm>
              <a:off x="7988300" y="914400"/>
              <a:ext cx="5588000" cy="533400"/>
            </a:xfrm>
            <a:prstGeom prst="bentConnector3">
              <a:avLst>
                <a:gd name="adj1" fmla="val 50454"/>
              </a:avLst>
            </a:prstGeom>
            <a:ln w="63500" cap="flat">
              <a:solidFill>
                <a:srgbClr val="EDEDED"/>
              </a:solidFill>
              <a:prstDash val="solid"/>
              <a:miter lim="400000"/>
            </a:ln>
            <a:effectLst/>
          </p:spPr>
        </p:cxnSp>
        <p:cxnSp>
          <p:nvCxnSpPr>
            <p:cNvPr id="298" name="Connection Line"/>
            <p:cNvCxnSpPr>
              <a:stCxn id="294" idx="0"/>
              <a:endCxn id="280" idx="0"/>
            </p:cNvCxnSpPr>
            <p:nvPr/>
          </p:nvCxnSpPr>
          <p:spPr>
            <a:xfrm flipV="1">
              <a:off x="7988300" y="4038600"/>
              <a:ext cx="5588000" cy="596900"/>
            </a:xfrm>
            <a:prstGeom prst="bentConnector3">
              <a:avLst>
                <a:gd name="adj1" fmla="val 50454"/>
              </a:avLst>
            </a:prstGeom>
            <a:ln w="63500" cap="flat">
              <a:solidFill>
                <a:srgbClr val="EDEDED"/>
              </a:solidFill>
              <a:prstDash val="solid"/>
              <a:miter lim="400000"/>
            </a:ln>
            <a:effectLst/>
          </p:spPr>
        </p:cxnSp>
        <p:cxnSp>
          <p:nvCxnSpPr>
            <p:cNvPr id="299" name="Connection Line"/>
            <p:cNvCxnSpPr>
              <a:stCxn id="294" idx="0"/>
              <a:endCxn id="281" idx="0"/>
            </p:cNvCxnSpPr>
            <p:nvPr/>
          </p:nvCxnSpPr>
          <p:spPr>
            <a:xfrm>
              <a:off x="7988300" y="4635500"/>
              <a:ext cx="5588000" cy="469900"/>
            </a:xfrm>
            <a:prstGeom prst="bentConnector3">
              <a:avLst>
                <a:gd name="adj1" fmla="val 50454"/>
              </a:avLst>
            </a:prstGeom>
            <a:ln w="63500" cap="flat">
              <a:solidFill>
                <a:srgbClr val="EDEDED"/>
              </a:solidFill>
              <a:prstDash val="solid"/>
              <a:miter lim="400000"/>
            </a:ln>
            <a:effectLst/>
          </p:spPr>
        </p:cxnSp>
        <p:cxnSp>
          <p:nvCxnSpPr>
            <p:cNvPr id="302" name="Connection Line"/>
            <p:cNvCxnSpPr>
              <a:stCxn id="280" idx="0"/>
              <a:endCxn id="278" idx="0"/>
            </p:cNvCxnSpPr>
            <p:nvPr/>
          </p:nvCxnSpPr>
          <p:spPr>
            <a:xfrm flipV="1">
              <a:off x="13576300" y="3505200"/>
              <a:ext cx="4699000" cy="533400"/>
            </a:xfrm>
            <a:prstGeom prst="bentConnector3">
              <a:avLst>
                <a:gd name="adj1" fmla="val 52432"/>
              </a:avLst>
            </a:prstGeom>
            <a:ln w="63500" cap="flat">
              <a:solidFill>
                <a:srgbClr val="EDEDED"/>
              </a:solidFill>
              <a:prstDash val="solid"/>
              <a:miter lim="400000"/>
            </a:ln>
            <a:effectLst/>
          </p:spPr>
        </p:cxnSp>
        <p:cxnSp>
          <p:nvCxnSpPr>
            <p:cNvPr id="303" name="Connection Line"/>
            <p:cNvCxnSpPr>
              <a:stCxn id="280" idx="0"/>
              <a:endCxn id="279" idx="0"/>
            </p:cNvCxnSpPr>
            <p:nvPr/>
          </p:nvCxnSpPr>
          <p:spPr>
            <a:xfrm>
              <a:off x="13576300" y="4038600"/>
              <a:ext cx="4699000" cy="533400"/>
            </a:xfrm>
            <a:prstGeom prst="bentConnector3">
              <a:avLst>
                <a:gd name="adj1" fmla="val 52432"/>
              </a:avLst>
            </a:prstGeom>
            <a:ln w="63500" cap="flat">
              <a:solidFill>
                <a:srgbClr val="EDEDED"/>
              </a:solidFill>
              <a:prstDash val="solid"/>
              <a:miter lim="400000"/>
            </a:ln>
            <a:effectLst/>
          </p:spPr>
        </p:cxnSp>
        <p:cxnSp>
          <p:nvCxnSpPr>
            <p:cNvPr id="300" name="Connection Line"/>
            <p:cNvCxnSpPr>
              <a:stCxn id="282" idx="0"/>
              <a:endCxn id="283" idx="0"/>
            </p:cNvCxnSpPr>
            <p:nvPr/>
          </p:nvCxnSpPr>
          <p:spPr>
            <a:xfrm flipV="1">
              <a:off x="1689100" y="914400"/>
              <a:ext cx="6299200" cy="1828800"/>
            </a:xfrm>
            <a:prstGeom prst="bentConnector3">
              <a:avLst>
                <a:gd name="adj1" fmla="val 46169"/>
              </a:avLst>
            </a:prstGeom>
            <a:ln w="63500" cap="flat">
              <a:solidFill>
                <a:srgbClr val="EDEDED"/>
              </a:solidFill>
              <a:prstDash val="solid"/>
              <a:miter lim="400000"/>
            </a:ln>
            <a:effectLst/>
          </p:spPr>
        </p:cxnSp>
        <p:sp>
          <p:nvSpPr>
            <p:cNvPr id="278" name="Rounded Rectangle"/>
            <p:cNvSpPr/>
            <p:nvPr/>
          </p:nvSpPr>
          <p:spPr>
            <a:xfrm rot="10800000" flipH="1">
              <a:off x="16597253" y="3126378"/>
              <a:ext cx="3365501" cy="762001"/>
            </a:xfrm>
            <a:prstGeom prst="roundRect">
              <a:avLst>
                <a:gd name="adj" fmla="val 16667"/>
              </a:avLst>
            </a:prstGeom>
            <a:solidFill>
              <a:srgbClr val="EDEDED"/>
            </a:solidFill>
            <a:ln w="12700" cap="flat">
              <a:noFill/>
              <a:miter lim="400000"/>
            </a:ln>
            <a:effectLst/>
          </p:spPr>
          <p:txBody>
            <a:bodyPr wrap="square" lIns="50800" tIns="50800" rIns="50800" bIns="50800" numCol="1" anchor="ctr">
              <a:noAutofit/>
            </a:bodyPr>
            <a:lstStyle/>
            <a:p>
              <a:pPr>
                <a:defRPr sz="3200" cap="none">
                  <a:solidFill>
                    <a:srgbClr val="FFFFFF"/>
                  </a:solidFill>
                  <a:latin typeface="Lato Light"/>
                  <a:ea typeface="Lato Light"/>
                  <a:cs typeface="Lato Light"/>
                  <a:sym typeface="Lato Light"/>
                </a:defRPr>
              </a:pPr>
              <a:endParaRPr/>
            </a:p>
          </p:txBody>
        </p:sp>
        <p:sp>
          <p:nvSpPr>
            <p:cNvPr id="279" name="Rounded Rectangle"/>
            <p:cNvSpPr/>
            <p:nvPr/>
          </p:nvSpPr>
          <p:spPr>
            <a:xfrm rot="10800000" flipH="1">
              <a:off x="16597253" y="4194095"/>
              <a:ext cx="3365501" cy="762001"/>
            </a:xfrm>
            <a:prstGeom prst="roundRect">
              <a:avLst>
                <a:gd name="adj" fmla="val 16667"/>
              </a:avLst>
            </a:prstGeom>
            <a:solidFill>
              <a:srgbClr val="EDEDED"/>
            </a:solidFill>
            <a:ln w="12700" cap="flat">
              <a:noFill/>
              <a:miter lim="400000"/>
            </a:ln>
            <a:effectLst/>
          </p:spPr>
          <p:txBody>
            <a:bodyPr wrap="square" lIns="50800" tIns="50800" rIns="50800" bIns="50800" numCol="1" anchor="ctr">
              <a:noAutofit/>
            </a:bodyPr>
            <a:lstStyle/>
            <a:p>
              <a:pPr>
                <a:defRPr sz="3200" cap="none">
                  <a:solidFill>
                    <a:srgbClr val="FFFFFF"/>
                  </a:solidFill>
                  <a:latin typeface="Lato Light"/>
                  <a:ea typeface="Lato Light"/>
                  <a:cs typeface="Lato Light"/>
                  <a:sym typeface="Lato Light"/>
                </a:defRPr>
              </a:pPr>
              <a:endParaRPr/>
            </a:p>
          </p:txBody>
        </p:sp>
        <p:sp>
          <p:nvSpPr>
            <p:cNvPr id="280" name="Rounded Rectangle"/>
            <p:cNvSpPr/>
            <p:nvPr/>
          </p:nvSpPr>
          <p:spPr>
            <a:xfrm rot="10800000" flipH="1">
              <a:off x="11892926" y="3660237"/>
              <a:ext cx="3365501" cy="762001"/>
            </a:xfrm>
            <a:prstGeom prst="roundRect">
              <a:avLst>
                <a:gd name="adj" fmla="val 16667"/>
              </a:avLst>
            </a:prstGeom>
            <a:solidFill>
              <a:srgbClr val="DCDCDC"/>
            </a:solidFill>
            <a:ln w="12700" cap="flat">
              <a:noFill/>
              <a:miter lim="400000"/>
            </a:ln>
            <a:effectLst/>
          </p:spPr>
          <p:txBody>
            <a:bodyPr wrap="square" lIns="50800" tIns="50800" rIns="50800" bIns="50800" numCol="1" anchor="ctr">
              <a:noAutofit/>
            </a:bodyPr>
            <a:lstStyle/>
            <a:p>
              <a:pPr>
                <a:defRPr sz="3200" cap="none">
                  <a:solidFill>
                    <a:srgbClr val="FFFFFF"/>
                  </a:solidFill>
                  <a:latin typeface="Lato Light"/>
                  <a:ea typeface="Lato Light"/>
                  <a:cs typeface="Lato Light"/>
                  <a:sym typeface="Lato Light"/>
                </a:defRPr>
              </a:pPr>
              <a:endParaRPr/>
            </a:p>
          </p:txBody>
        </p:sp>
        <p:sp>
          <p:nvSpPr>
            <p:cNvPr id="281" name="Rounded Rectangle"/>
            <p:cNvSpPr/>
            <p:nvPr/>
          </p:nvSpPr>
          <p:spPr>
            <a:xfrm rot="10800000" flipH="1">
              <a:off x="11892926" y="4727953"/>
              <a:ext cx="3365501" cy="762001"/>
            </a:xfrm>
            <a:prstGeom prst="roundRect">
              <a:avLst>
                <a:gd name="adj" fmla="val 16667"/>
              </a:avLst>
            </a:prstGeom>
            <a:solidFill>
              <a:srgbClr val="DCDCDC"/>
            </a:solidFill>
            <a:ln w="12700" cap="flat">
              <a:noFill/>
              <a:miter lim="400000"/>
            </a:ln>
            <a:effectLst/>
          </p:spPr>
          <p:txBody>
            <a:bodyPr wrap="square" lIns="50800" tIns="50800" rIns="50800" bIns="50800" numCol="1" anchor="ctr">
              <a:noAutofit/>
            </a:bodyPr>
            <a:lstStyle/>
            <a:p>
              <a:pPr>
                <a:defRPr sz="3200" cap="none">
                  <a:solidFill>
                    <a:srgbClr val="FFFFFF"/>
                  </a:solidFill>
                  <a:latin typeface="Lato Light"/>
                  <a:ea typeface="Lato Light"/>
                  <a:cs typeface="Lato Light"/>
                  <a:sym typeface="Lato Light"/>
                </a:defRPr>
              </a:pPr>
              <a:endParaRPr/>
            </a:p>
          </p:txBody>
        </p:sp>
        <p:sp>
          <p:nvSpPr>
            <p:cNvPr id="282" name="Rounded Rectangle"/>
            <p:cNvSpPr/>
            <p:nvPr/>
          </p:nvSpPr>
          <p:spPr>
            <a:xfrm rot="10800000" flipH="1">
              <a:off x="0" y="2236976"/>
              <a:ext cx="3365500" cy="1016001"/>
            </a:xfrm>
            <a:prstGeom prst="roundRect">
              <a:avLst>
                <a:gd name="adj" fmla="val 12500"/>
              </a:avLst>
            </a:prstGeom>
            <a:solidFill>
              <a:srgbClr val="3949A5"/>
            </a:solidFill>
            <a:ln w="12700" cap="flat">
              <a:noFill/>
              <a:miter lim="400000"/>
            </a:ln>
            <a:effectLst/>
          </p:spPr>
          <p:txBody>
            <a:bodyPr wrap="square" lIns="50800" tIns="50800" rIns="50800" bIns="50800" numCol="1" anchor="ctr">
              <a:noAutofit/>
            </a:bodyPr>
            <a:lstStyle/>
            <a:p>
              <a:pPr>
                <a:defRPr sz="3200" cap="none">
                  <a:solidFill>
                    <a:srgbClr val="FFFFFF"/>
                  </a:solidFill>
                  <a:latin typeface="Lato Light"/>
                  <a:ea typeface="Lato Light"/>
                  <a:cs typeface="Lato Light"/>
                  <a:sym typeface="Lato Light"/>
                </a:defRPr>
              </a:pPr>
              <a:endParaRPr/>
            </a:p>
          </p:txBody>
        </p:sp>
        <p:sp>
          <p:nvSpPr>
            <p:cNvPr id="283" name="Rounded Rectangle"/>
            <p:cNvSpPr/>
            <p:nvPr/>
          </p:nvSpPr>
          <p:spPr>
            <a:xfrm rot="10800000" flipH="1">
              <a:off x="6305153" y="533858"/>
              <a:ext cx="3370633" cy="762001"/>
            </a:xfrm>
            <a:prstGeom prst="roundRect">
              <a:avLst>
                <a:gd name="adj" fmla="val 16667"/>
              </a:avLst>
            </a:prstGeom>
            <a:solidFill>
              <a:srgbClr val="717172"/>
            </a:solidFill>
            <a:ln w="12700" cap="flat">
              <a:noFill/>
              <a:miter lim="400000"/>
            </a:ln>
            <a:effectLst/>
          </p:spPr>
          <p:txBody>
            <a:bodyPr wrap="square" lIns="50800" tIns="50800" rIns="50800" bIns="50800" numCol="1" anchor="ctr">
              <a:noAutofit/>
            </a:bodyPr>
            <a:lstStyle/>
            <a:p>
              <a:pPr>
                <a:defRPr sz="3200" cap="none">
                  <a:solidFill>
                    <a:srgbClr val="FFFFFF"/>
                  </a:solidFill>
                  <a:latin typeface="Lato Light"/>
                  <a:ea typeface="Lato Light"/>
                  <a:cs typeface="Lato Light"/>
                  <a:sym typeface="Lato Light"/>
                </a:defRPr>
              </a:pPr>
              <a:endParaRPr/>
            </a:p>
          </p:txBody>
        </p:sp>
        <p:sp>
          <p:nvSpPr>
            <p:cNvPr id="284" name="Empowered associates"/>
            <p:cNvSpPr txBox="1"/>
            <p:nvPr/>
          </p:nvSpPr>
          <p:spPr>
            <a:xfrm>
              <a:off x="6695070" y="640540"/>
              <a:ext cx="2590801" cy="54863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spAutoFit/>
            </a:bodyPr>
            <a:lstStyle>
              <a:lvl1pPr defTabSz="457200">
                <a:lnSpc>
                  <a:spcPct val="110000"/>
                </a:lnSpc>
                <a:defRPr sz="3000" cap="none">
                  <a:solidFill>
                    <a:srgbClr val="F8F8F8"/>
                  </a:solidFill>
                </a:defRPr>
              </a:lvl1pPr>
            </a:lstStyle>
            <a:p>
              <a:r>
                <a:t>Revenue</a:t>
              </a:r>
            </a:p>
          </p:txBody>
        </p:sp>
        <p:sp>
          <p:nvSpPr>
            <p:cNvPr id="285" name="Empowered associates"/>
            <p:cNvSpPr txBox="1"/>
            <p:nvPr/>
          </p:nvSpPr>
          <p:spPr>
            <a:xfrm>
              <a:off x="16984603" y="3271160"/>
              <a:ext cx="2590801" cy="47243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spAutoFit/>
            </a:bodyPr>
            <a:lstStyle>
              <a:lvl1pPr defTabSz="457200">
                <a:lnSpc>
                  <a:spcPct val="110000"/>
                </a:lnSpc>
                <a:defRPr sz="2500" cap="none"/>
              </a:lvl1pPr>
            </a:lstStyle>
            <a:p>
              <a:r>
                <a:t>Fixed Cost/Unit</a:t>
              </a:r>
            </a:p>
          </p:txBody>
        </p:sp>
        <p:sp>
          <p:nvSpPr>
            <p:cNvPr id="286" name="Empowered associates"/>
            <p:cNvSpPr txBox="1"/>
            <p:nvPr/>
          </p:nvSpPr>
          <p:spPr>
            <a:xfrm>
              <a:off x="16869793" y="4333224"/>
              <a:ext cx="2957582" cy="47801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spAutoFit/>
            </a:bodyPr>
            <a:lstStyle>
              <a:lvl1pPr defTabSz="457200">
                <a:lnSpc>
                  <a:spcPct val="110000"/>
                </a:lnSpc>
                <a:defRPr sz="2500" cap="none"/>
              </a:lvl1pPr>
            </a:lstStyle>
            <a:p>
              <a:r>
                <a:rPr dirty="0"/>
                <a:t>Variable Cost/Unit</a:t>
              </a:r>
            </a:p>
          </p:txBody>
        </p:sp>
        <p:sp>
          <p:nvSpPr>
            <p:cNvPr id="287" name="Empowered associates"/>
            <p:cNvSpPr txBox="1"/>
            <p:nvPr/>
          </p:nvSpPr>
          <p:spPr>
            <a:xfrm>
              <a:off x="12280276" y="3805019"/>
              <a:ext cx="2590801" cy="47243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spAutoFit/>
            </a:bodyPr>
            <a:lstStyle>
              <a:lvl1pPr defTabSz="457200">
                <a:lnSpc>
                  <a:spcPct val="110000"/>
                </a:lnSpc>
                <a:defRPr sz="2500" cap="none"/>
              </a:lvl1pPr>
            </a:lstStyle>
            <a:p>
              <a:r>
                <a:t>Cost/Unit</a:t>
              </a:r>
            </a:p>
          </p:txBody>
        </p:sp>
        <p:sp>
          <p:nvSpPr>
            <p:cNvPr id="288" name="Empowered associates"/>
            <p:cNvSpPr txBox="1"/>
            <p:nvPr/>
          </p:nvSpPr>
          <p:spPr>
            <a:xfrm>
              <a:off x="12280276" y="4872735"/>
              <a:ext cx="2590801" cy="47243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spAutoFit/>
            </a:bodyPr>
            <a:lstStyle>
              <a:lvl1pPr defTabSz="457200">
                <a:lnSpc>
                  <a:spcPct val="110000"/>
                </a:lnSpc>
                <a:defRPr sz="2500" cap="none"/>
              </a:lvl1pPr>
            </a:lstStyle>
            <a:p>
              <a:r>
                <a:t># Units Sold</a:t>
              </a:r>
            </a:p>
          </p:txBody>
        </p:sp>
        <p:sp>
          <p:nvSpPr>
            <p:cNvPr id="289" name="Empowered associates"/>
            <p:cNvSpPr txBox="1"/>
            <p:nvPr/>
          </p:nvSpPr>
          <p:spPr>
            <a:xfrm>
              <a:off x="387350" y="2470658"/>
              <a:ext cx="2590800" cy="54863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spAutoFit/>
            </a:bodyPr>
            <a:lstStyle>
              <a:lvl1pPr defTabSz="457200">
                <a:lnSpc>
                  <a:spcPct val="110000"/>
                </a:lnSpc>
                <a:defRPr sz="3000" cap="none">
                  <a:solidFill>
                    <a:srgbClr val="FFFFFF"/>
                  </a:solidFill>
                </a:defRPr>
              </a:lvl1pPr>
            </a:lstStyle>
            <a:p>
              <a:r>
                <a:t>Profit</a:t>
              </a:r>
            </a:p>
          </p:txBody>
        </p:sp>
        <p:sp>
          <p:nvSpPr>
            <p:cNvPr id="290" name="Rounded Rectangle"/>
            <p:cNvSpPr/>
            <p:nvPr/>
          </p:nvSpPr>
          <p:spPr>
            <a:xfrm rot="10800000" flipH="1">
              <a:off x="11892926" y="0"/>
              <a:ext cx="3365501" cy="762001"/>
            </a:xfrm>
            <a:prstGeom prst="roundRect">
              <a:avLst>
                <a:gd name="adj" fmla="val 16667"/>
              </a:avLst>
            </a:prstGeom>
            <a:solidFill>
              <a:srgbClr val="DCDCDC"/>
            </a:solidFill>
            <a:ln w="12700" cap="flat">
              <a:noFill/>
              <a:miter lim="400000"/>
            </a:ln>
            <a:effectLst/>
          </p:spPr>
          <p:txBody>
            <a:bodyPr wrap="square" lIns="50800" tIns="50800" rIns="50800" bIns="50800" numCol="1" anchor="ctr">
              <a:noAutofit/>
            </a:bodyPr>
            <a:lstStyle/>
            <a:p>
              <a:pPr>
                <a:defRPr sz="3200" cap="none">
                  <a:solidFill>
                    <a:srgbClr val="FFFFFF"/>
                  </a:solidFill>
                  <a:latin typeface="Lato Light"/>
                  <a:ea typeface="Lato Light"/>
                  <a:cs typeface="Lato Light"/>
                  <a:sym typeface="Lato Light"/>
                </a:defRPr>
              </a:pPr>
              <a:endParaRPr/>
            </a:p>
          </p:txBody>
        </p:sp>
        <p:sp>
          <p:nvSpPr>
            <p:cNvPr id="291" name="Rounded Rectangle"/>
            <p:cNvSpPr/>
            <p:nvPr/>
          </p:nvSpPr>
          <p:spPr>
            <a:xfrm rot="10800000" flipH="1">
              <a:off x="11892926" y="1067716"/>
              <a:ext cx="3365501" cy="762001"/>
            </a:xfrm>
            <a:prstGeom prst="roundRect">
              <a:avLst>
                <a:gd name="adj" fmla="val 16667"/>
              </a:avLst>
            </a:prstGeom>
            <a:solidFill>
              <a:srgbClr val="DCDCDC"/>
            </a:solidFill>
            <a:ln w="12700" cap="flat">
              <a:noFill/>
              <a:miter lim="400000"/>
            </a:ln>
            <a:effectLst/>
          </p:spPr>
          <p:txBody>
            <a:bodyPr wrap="square" lIns="50800" tIns="50800" rIns="50800" bIns="50800" numCol="1" anchor="ctr">
              <a:noAutofit/>
            </a:bodyPr>
            <a:lstStyle/>
            <a:p>
              <a:pPr>
                <a:defRPr sz="3200" cap="none">
                  <a:solidFill>
                    <a:srgbClr val="FFFFFF"/>
                  </a:solidFill>
                  <a:latin typeface="Lato Light"/>
                  <a:ea typeface="Lato Light"/>
                  <a:cs typeface="Lato Light"/>
                  <a:sym typeface="Lato Light"/>
                </a:defRPr>
              </a:pPr>
              <a:endParaRPr/>
            </a:p>
          </p:txBody>
        </p:sp>
        <p:sp>
          <p:nvSpPr>
            <p:cNvPr id="292" name="Empowered associates"/>
            <p:cNvSpPr txBox="1"/>
            <p:nvPr/>
          </p:nvSpPr>
          <p:spPr>
            <a:xfrm>
              <a:off x="12280276" y="1212498"/>
              <a:ext cx="2590801" cy="47243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spAutoFit/>
            </a:bodyPr>
            <a:lstStyle>
              <a:lvl1pPr defTabSz="457200">
                <a:lnSpc>
                  <a:spcPct val="110000"/>
                </a:lnSpc>
                <a:defRPr sz="2500" cap="none"/>
              </a:lvl1pPr>
            </a:lstStyle>
            <a:p>
              <a:r>
                <a:t>Units Sold</a:t>
              </a:r>
            </a:p>
          </p:txBody>
        </p:sp>
        <p:sp>
          <p:nvSpPr>
            <p:cNvPr id="293" name="Empowered associates"/>
            <p:cNvSpPr txBox="1"/>
            <p:nvPr/>
          </p:nvSpPr>
          <p:spPr>
            <a:xfrm>
              <a:off x="12280276" y="144781"/>
              <a:ext cx="2590801" cy="47243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spAutoFit/>
            </a:bodyPr>
            <a:lstStyle>
              <a:lvl1pPr defTabSz="457200">
                <a:lnSpc>
                  <a:spcPct val="110000"/>
                </a:lnSpc>
                <a:defRPr sz="2500" cap="none"/>
              </a:lvl1pPr>
            </a:lstStyle>
            <a:p>
              <a:r>
                <a:t>Price/Unit</a:t>
              </a:r>
            </a:p>
          </p:txBody>
        </p:sp>
        <p:sp>
          <p:nvSpPr>
            <p:cNvPr id="294" name="Rounded Rectangle"/>
            <p:cNvSpPr/>
            <p:nvPr/>
          </p:nvSpPr>
          <p:spPr>
            <a:xfrm rot="10800000" flipH="1">
              <a:off x="6305154" y="4251245"/>
              <a:ext cx="3370633" cy="762001"/>
            </a:xfrm>
            <a:prstGeom prst="roundRect">
              <a:avLst>
                <a:gd name="adj" fmla="val 16667"/>
              </a:avLst>
            </a:prstGeom>
            <a:solidFill>
              <a:srgbClr val="717172"/>
            </a:solidFill>
            <a:ln w="12700" cap="flat">
              <a:noFill/>
              <a:miter lim="400000"/>
            </a:ln>
            <a:effectLst/>
          </p:spPr>
          <p:txBody>
            <a:bodyPr wrap="square" lIns="50800" tIns="50800" rIns="50800" bIns="50800" numCol="1" anchor="ctr">
              <a:noAutofit/>
            </a:bodyPr>
            <a:lstStyle/>
            <a:p>
              <a:pPr>
                <a:defRPr sz="3200" cap="none">
                  <a:solidFill>
                    <a:srgbClr val="FFFFFF"/>
                  </a:solidFill>
                  <a:latin typeface="Lato Light"/>
                  <a:ea typeface="Lato Light"/>
                  <a:cs typeface="Lato Light"/>
                  <a:sym typeface="Lato Light"/>
                </a:defRPr>
              </a:pPr>
              <a:endParaRPr/>
            </a:p>
          </p:txBody>
        </p:sp>
        <p:sp>
          <p:nvSpPr>
            <p:cNvPr id="295" name="Empowered associates"/>
            <p:cNvSpPr txBox="1"/>
            <p:nvPr/>
          </p:nvSpPr>
          <p:spPr>
            <a:xfrm>
              <a:off x="6695070" y="4357928"/>
              <a:ext cx="2590801" cy="54863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spAutoFit/>
            </a:bodyPr>
            <a:lstStyle>
              <a:lvl1pPr defTabSz="457200">
                <a:lnSpc>
                  <a:spcPct val="110000"/>
                </a:lnSpc>
                <a:defRPr sz="3000" cap="none">
                  <a:solidFill>
                    <a:srgbClr val="FFFFFF"/>
                  </a:solidFill>
                </a:defRPr>
              </a:lvl1pPr>
            </a:lstStyle>
            <a:p>
              <a:r>
                <a:t>Cost</a:t>
              </a:r>
            </a:p>
          </p:txBody>
        </p:sp>
      </p:grpSp>
      <p:sp>
        <p:nvSpPr>
          <p:cNvPr id="274" name="A common example of MECE in practice is the profitability framework"/>
          <p:cNvSpPr txBox="1">
            <a:spLocks noGrp="1"/>
          </p:cNvSpPr>
          <p:nvPr>
            <p:ph type="body" sz="quarter" idx="1"/>
          </p:nvPr>
        </p:nvSpPr>
        <p:spPr>
          <a:prstGeom prst="rect">
            <a:avLst/>
          </a:prstGeom>
        </p:spPr>
        <p:txBody>
          <a:bodyPr/>
          <a:lstStyle/>
          <a:p>
            <a:r>
              <a:t>A common example of MECE in practice is the profitability framework</a:t>
            </a:r>
          </a:p>
        </p:txBody>
      </p:sp>
      <p:sp>
        <p:nvSpPr>
          <p:cNvPr id="275" name="Profitability Framework"/>
          <p:cNvSpPr txBox="1">
            <a:spLocks noGrp="1"/>
          </p:cNvSpPr>
          <p:nvPr>
            <p:ph type="title"/>
          </p:nvPr>
        </p:nvSpPr>
        <p:spPr>
          <a:prstGeom prst="rect">
            <a:avLst/>
          </a:prstGeom>
        </p:spPr>
        <p:txBody>
          <a:bodyPr/>
          <a:lstStyle>
            <a:lvl1pPr>
              <a:lnSpc>
                <a:spcPct val="100000"/>
              </a:lnSpc>
            </a:lvl1pPr>
          </a:lstStyle>
          <a:p>
            <a:r>
              <a:t>Profitability Framework</a:t>
            </a:r>
          </a:p>
        </p:txBody>
      </p:sp>
      <p:sp>
        <p:nvSpPr>
          <p:cNvPr id="276"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20</a:t>
            </a:fld>
            <a:endParaRPr/>
          </a:p>
        </p:txBody>
      </p:sp>
      <p:sp>
        <p:nvSpPr>
          <p:cNvPr id="277" name="© Victor Cheng, www.caseinterview.com - Free for your personal use, free to distribute freely to others provided content and attribution is left unaltered"/>
          <p:cNvSpPr txBox="1"/>
          <p:nvPr/>
        </p:nvSpPr>
        <p:spPr>
          <a:xfrm>
            <a:off x="2602827" y="11276267"/>
            <a:ext cx="20375606" cy="330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defTabSz="457200">
              <a:lnSpc>
                <a:spcPct val="110000"/>
              </a:lnSpc>
              <a:defRPr sz="1500">
                <a:solidFill>
                  <a:srgbClr val="717172"/>
                </a:solidFill>
              </a:defRPr>
            </a:lvl1pPr>
          </a:lstStyle>
          <a:p>
            <a:r>
              <a:t>© Victor Cheng, www.caseinterview.com - Free for your personal use, free to distribute freely to others provided content and attribution is left unaltered</a:t>
            </a:r>
          </a:p>
        </p:txBody>
      </p:sp>
    </p:spTree>
  </p:cSld>
  <p:clrMapOvr>
    <a:masterClrMapping/>
  </p:clrMapOvr>
  <mc:AlternateContent xmlns:mc="http://schemas.openxmlformats.org/markup-compatibility/2006" xmlns:p14="http://schemas.microsoft.com/office/powerpoint/2010/main">
    <mc:Choice Requires="p14">
      <p:transition spd="slow" p14:dur="1200">
        <p:push dir="u"/>
      </p:transition>
    </mc:Choice>
    <mc:Fallback xmlns:a14="http://schemas.microsoft.com/office/drawing/2010/main" xmlns:m="http://schemas.openxmlformats.org/officeDocument/2006/math"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 name="Every Step of Profitability Framework is MECE"/>
          <p:cNvSpPr txBox="1">
            <a:spLocks noGrp="1"/>
          </p:cNvSpPr>
          <p:nvPr>
            <p:ph type="title"/>
          </p:nvPr>
        </p:nvSpPr>
        <p:spPr>
          <a:prstGeom prst="rect">
            <a:avLst/>
          </a:prstGeom>
        </p:spPr>
        <p:txBody>
          <a:bodyPr/>
          <a:lstStyle>
            <a:lvl1pPr>
              <a:lnSpc>
                <a:spcPct val="100000"/>
              </a:lnSpc>
            </a:lvl1pPr>
          </a:lstStyle>
          <a:p>
            <a:r>
              <a:t>Every Step of Profitability Framework is MECE</a:t>
            </a:r>
          </a:p>
        </p:txBody>
      </p:sp>
      <p:sp>
        <p:nvSpPr>
          <p:cNvPr id="307"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21</a:t>
            </a:fld>
            <a:endParaRPr/>
          </a:p>
        </p:txBody>
      </p:sp>
      <p:sp>
        <p:nvSpPr>
          <p:cNvPr id="308" name="Rounded Rectangle"/>
          <p:cNvSpPr/>
          <p:nvPr/>
        </p:nvSpPr>
        <p:spPr>
          <a:xfrm>
            <a:off x="1112120" y="4709220"/>
            <a:ext cx="5710852" cy="5201217"/>
          </a:xfrm>
          <a:prstGeom prst="roundRect">
            <a:avLst>
              <a:gd name="adj" fmla="val 3663"/>
            </a:avLst>
          </a:prstGeom>
          <a:solidFill>
            <a:srgbClr val="3949A5"/>
          </a:solidFill>
          <a:ln w="12700">
            <a:miter lim="400000"/>
          </a:ln>
        </p:spPr>
        <p:txBody>
          <a:bodyPr lIns="50800" tIns="50800" rIns="50800" bIns="50800" anchor="ctr"/>
          <a:lstStyle/>
          <a:p>
            <a:pPr>
              <a:defRPr sz="3000" cap="none">
                <a:solidFill>
                  <a:srgbClr val="FFFFFF"/>
                </a:solidFill>
                <a:latin typeface="Lato Regular"/>
                <a:ea typeface="Lato Regular"/>
                <a:cs typeface="Lato Regular"/>
                <a:sym typeface="Lato Regular"/>
              </a:defRPr>
            </a:pPr>
            <a:endParaRPr/>
          </a:p>
        </p:txBody>
      </p:sp>
      <p:sp>
        <p:nvSpPr>
          <p:cNvPr id="309" name="Rounded Rectangle"/>
          <p:cNvSpPr/>
          <p:nvPr/>
        </p:nvSpPr>
        <p:spPr>
          <a:xfrm>
            <a:off x="17350940" y="4709220"/>
            <a:ext cx="5920940" cy="5201217"/>
          </a:xfrm>
          <a:prstGeom prst="roundRect">
            <a:avLst>
              <a:gd name="adj" fmla="val 3663"/>
            </a:avLst>
          </a:prstGeom>
          <a:solidFill>
            <a:srgbClr val="B3B3B3"/>
          </a:solidFill>
          <a:ln w="12700">
            <a:miter lim="400000"/>
          </a:ln>
        </p:spPr>
        <p:txBody>
          <a:bodyPr lIns="50800" tIns="50800" rIns="50800" bIns="50800" anchor="ctr"/>
          <a:lstStyle/>
          <a:p>
            <a:pPr>
              <a:defRPr sz="3000" cap="none">
                <a:solidFill>
                  <a:srgbClr val="FFFFFF"/>
                </a:solidFill>
                <a:latin typeface="Lato Regular"/>
                <a:ea typeface="Lato Regular"/>
                <a:cs typeface="Lato Regular"/>
                <a:sym typeface="Lato Regular"/>
              </a:defRPr>
            </a:pPr>
            <a:endParaRPr/>
          </a:p>
        </p:txBody>
      </p:sp>
      <p:sp>
        <p:nvSpPr>
          <p:cNvPr id="310" name="Rectangle"/>
          <p:cNvSpPr/>
          <p:nvPr/>
        </p:nvSpPr>
        <p:spPr>
          <a:xfrm>
            <a:off x="12078537" y="4708349"/>
            <a:ext cx="5572645" cy="5202959"/>
          </a:xfrm>
          <a:prstGeom prst="rect">
            <a:avLst/>
          </a:prstGeom>
          <a:solidFill>
            <a:srgbClr val="A8A8A8"/>
          </a:solidFill>
          <a:ln w="12700">
            <a:miter lim="400000"/>
          </a:ln>
        </p:spPr>
        <p:txBody>
          <a:bodyPr lIns="50800" tIns="50800" rIns="50800" bIns="50800" anchor="ctr"/>
          <a:lstStyle/>
          <a:p>
            <a:pPr>
              <a:defRPr sz="3000" cap="none">
                <a:solidFill>
                  <a:srgbClr val="FFFFFF"/>
                </a:solidFill>
                <a:latin typeface="Lato Regular"/>
                <a:ea typeface="Lato Regular"/>
                <a:cs typeface="Lato Regular"/>
                <a:sym typeface="Lato Regular"/>
              </a:defRPr>
            </a:pPr>
            <a:endParaRPr/>
          </a:p>
        </p:txBody>
      </p:sp>
      <p:sp>
        <p:nvSpPr>
          <p:cNvPr id="311" name="Rectangle"/>
          <p:cNvSpPr/>
          <p:nvPr/>
        </p:nvSpPr>
        <p:spPr>
          <a:xfrm>
            <a:off x="6591084" y="4708349"/>
            <a:ext cx="5486401" cy="5202959"/>
          </a:xfrm>
          <a:prstGeom prst="rect">
            <a:avLst/>
          </a:prstGeom>
          <a:solidFill>
            <a:srgbClr val="3F52BA"/>
          </a:solidFill>
          <a:ln w="12700">
            <a:miter lim="400000"/>
          </a:ln>
        </p:spPr>
        <p:txBody>
          <a:bodyPr lIns="50800" tIns="50800" rIns="50800" bIns="50800" anchor="ctr"/>
          <a:lstStyle/>
          <a:p>
            <a:pPr>
              <a:defRPr sz="3000" cap="none">
                <a:solidFill>
                  <a:srgbClr val="FFFFFF"/>
                </a:solidFill>
                <a:latin typeface="Lato Regular"/>
                <a:ea typeface="Lato Regular"/>
                <a:cs typeface="Lato Regular"/>
                <a:sym typeface="Lato Regular"/>
              </a:defRPr>
            </a:pPr>
            <a:endParaRPr/>
          </a:p>
        </p:txBody>
      </p:sp>
      <p:sp>
        <p:nvSpPr>
          <p:cNvPr id="312" name="Triangle 2"/>
          <p:cNvSpPr/>
          <p:nvPr/>
        </p:nvSpPr>
        <p:spPr>
          <a:xfrm rot="5400000">
            <a:off x="4178081" y="7117860"/>
            <a:ext cx="5201217" cy="383937"/>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0855" y="0"/>
                </a:lnTo>
                <a:lnTo>
                  <a:pt x="21600" y="21600"/>
                </a:lnTo>
                <a:close/>
              </a:path>
            </a:pathLst>
          </a:custGeom>
          <a:solidFill>
            <a:srgbClr val="3949A5"/>
          </a:solidFill>
          <a:ln w="12700">
            <a:miter lim="400000"/>
          </a:ln>
        </p:spPr>
        <p:txBody>
          <a:bodyPr lIns="73152" tIns="73152" rIns="73152" bIns="73152" anchor="ctr"/>
          <a:lstStyle/>
          <a:p>
            <a:pPr defTabSz="914400">
              <a:defRPr sz="3000" cap="none">
                <a:solidFill>
                  <a:srgbClr val="FFFFFF"/>
                </a:solidFill>
              </a:defRPr>
            </a:pPr>
            <a:endParaRPr/>
          </a:p>
        </p:txBody>
      </p:sp>
      <p:sp>
        <p:nvSpPr>
          <p:cNvPr id="313" name="Triangle 2"/>
          <p:cNvSpPr/>
          <p:nvPr/>
        </p:nvSpPr>
        <p:spPr>
          <a:xfrm rot="5400000">
            <a:off x="9661791" y="7117860"/>
            <a:ext cx="5201217" cy="383937"/>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0855" y="0"/>
                </a:lnTo>
                <a:lnTo>
                  <a:pt x="21600" y="21600"/>
                </a:lnTo>
                <a:close/>
              </a:path>
            </a:pathLst>
          </a:custGeom>
          <a:solidFill>
            <a:srgbClr val="4055B7"/>
          </a:solidFill>
          <a:ln w="12700">
            <a:miter lim="400000"/>
          </a:ln>
        </p:spPr>
        <p:txBody>
          <a:bodyPr lIns="73152" tIns="73152" rIns="73152" bIns="73152" anchor="ctr"/>
          <a:lstStyle/>
          <a:p>
            <a:pPr defTabSz="914400">
              <a:defRPr sz="3000" cap="none">
                <a:solidFill>
                  <a:srgbClr val="FFFFFF"/>
                </a:solidFill>
              </a:defRPr>
            </a:pPr>
            <a:endParaRPr/>
          </a:p>
        </p:txBody>
      </p:sp>
      <p:sp>
        <p:nvSpPr>
          <p:cNvPr id="314" name="Triangle 2"/>
          <p:cNvSpPr/>
          <p:nvPr/>
        </p:nvSpPr>
        <p:spPr>
          <a:xfrm rot="5400000">
            <a:off x="15238241" y="7117860"/>
            <a:ext cx="5201217" cy="383937"/>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0855" y="0"/>
                </a:lnTo>
                <a:lnTo>
                  <a:pt x="21600" y="21600"/>
                </a:lnTo>
                <a:close/>
              </a:path>
            </a:pathLst>
          </a:custGeom>
          <a:solidFill>
            <a:srgbClr val="A8A8A8"/>
          </a:solidFill>
          <a:ln w="12700">
            <a:miter lim="400000"/>
          </a:ln>
        </p:spPr>
        <p:txBody>
          <a:bodyPr lIns="73152" tIns="73152" rIns="73152" bIns="73152" anchor="ctr"/>
          <a:lstStyle/>
          <a:p>
            <a:pPr defTabSz="914400">
              <a:defRPr sz="3000" cap="none">
                <a:solidFill>
                  <a:srgbClr val="FFFFFF"/>
                </a:solidFill>
              </a:defRPr>
            </a:pPr>
            <a:endParaRPr/>
          </a:p>
        </p:txBody>
      </p:sp>
      <p:sp>
        <p:nvSpPr>
          <p:cNvPr id="315" name="TextBox 33"/>
          <p:cNvSpPr txBox="1"/>
          <p:nvPr/>
        </p:nvSpPr>
        <p:spPr>
          <a:xfrm>
            <a:off x="12720675" y="6552791"/>
            <a:ext cx="4842139" cy="155448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marL="381000" indent="-381000" algn="l" defTabSz="914400">
              <a:lnSpc>
                <a:spcPct val="120000"/>
              </a:lnSpc>
              <a:buClr>
                <a:srgbClr val="FFFFFF"/>
              </a:buClr>
              <a:buSzPct val="100000"/>
              <a:buChar char="•"/>
              <a:defRPr sz="3000" cap="none">
                <a:solidFill>
                  <a:srgbClr val="FFFFFF"/>
                </a:solidFill>
                <a:latin typeface="Lato Regular"/>
                <a:ea typeface="Lato Regular"/>
                <a:cs typeface="Lato Regular"/>
                <a:sym typeface="Lato Regular"/>
              </a:defRPr>
            </a:pPr>
            <a:r>
              <a:rPr>
                <a:latin typeface="Lato Bold"/>
                <a:ea typeface="Lato Bold"/>
                <a:cs typeface="Lato Bold"/>
                <a:sym typeface="Lato Bold"/>
              </a:rPr>
              <a:t>Costs</a:t>
            </a:r>
            <a:r>
              <a:t> are broken down to </a:t>
            </a:r>
            <a:r>
              <a:rPr>
                <a:latin typeface="Lato Bold"/>
                <a:ea typeface="Lato Bold"/>
                <a:cs typeface="Lato Bold"/>
                <a:sym typeface="Lato Bold"/>
              </a:rPr>
              <a:t>fixed costs</a:t>
            </a:r>
            <a:r>
              <a:t> and </a:t>
            </a:r>
            <a:r>
              <a:rPr>
                <a:latin typeface="Lato Bold"/>
                <a:ea typeface="Lato Bold"/>
                <a:cs typeface="Lato Bold"/>
                <a:sym typeface="Lato Bold"/>
              </a:rPr>
              <a:t>variable costs</a:t>
            </a:r>
            <a:r>
              <a:t>.</a:t>
            </a:r>
          </a:p>
        </p:txBody>
      </p:sp>
      <p:sp>
        <p:nvSpPr>
          <p:cNvPr id="316" name="TextBox 33"/>
          <p:cNvSpPr txBox="1"/>
          <p:nvPr/>
        </p:nvSpPr>
        <p:spPr>
          <a:xfrm>
            <a:off x="7350754" y="6552791"/>
            <a:ext cx="4594913" cy="210312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marL="381000" indent="-381000" algn="l" defTabSz="914400">
              <a:lnSpc>
                <a:spcPct val="120000"/>
              </a:lnSpc>
              <a:buClr>
                <a:srgbClr val="FFFFFF"/>
              </a:buClr>
              <a:buSzPct val="100000"/>
              <a:buChar char="•"/>
              <a:defRPr sz="3000" cap="none">
                <a:solidFill>
                  <a:srgbClr val="FFFFFF"/>
                </a:solidFill>
                <a:latin typeface="Lato Regular"/>
                <a:ea typeface="Lato Regular"/>
                <a:cs typeface="Lato Regular"/>
                <a:sym typeface="Lato Regular"/>
              </a:defRPr>
            </a:pPr>
            <a:r>
              <a:t>Then, </a:t>
            </a:r>
            <a:r>
              <a:rPr>
                <a:latin typeface="Lato Bold"/>
                <a:ea typeface="Lato Bold"/>
                <a:cs typeface="Lato Bold"/>
                <a:sym typeface="Lato Bold"/>
              </a:rPr>
              <a:t>revenues</a:t>
            </a:r>
            <a:r>
              <a:t> are broken down into </a:t>
            </a:r>
            <a:r>
              <a:rPr>
                <a:latin typeface="Lato Bold"/>
                <a:ea typeface="Lato Bold"/>
                <a:cs typeface="Lato Bold"/>
                <a:sym typeface="Lato Bold"/>
              </a:rPr>
              <a:t>volume</a:t>
            </a:r>
            <a:r>
              <a:t> and </a:t>
            </a:r>
            <a:r>
              <a:rPr>
                <a:latin typeface="Lato Bold"/>
                <a:ea typeface="Lato Bold"/>
                <a:cs typeface="Lato Bold"/>
                <a:sym typeface="Lato Bold"/>
              </a:rPr>
              <a:t>price per unit</a:t>
            </a:r>
            <a:r>
              <a:t> (PPU).</a:t>
            </a:r>
          </a:p>
        </p:txBody>
      </p:sp>
      <p:sp>
        <p:nvSpPr>
          <p:cNvPr id="317" name="TextBox 33"/>
          <p:cNvSpPr txBox="1"/>
          <p:nvPr/>
        </p:nvSpPr>
        <p:spPr>
          <a:xfrm>
            <a:off x="18337823" y="6552791"/>
            <a:ext cx="4437676" cy="210312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marL="381000" indent="-381000" algn="l" defTabSz="914400">
              <a:lnSpc>
                <a:spcPct val="120000"/>
              </a:lnSpc>
              <a:buClr>
                <a:srgbClr val="FFFFFF"/>
              </a:buClr>
              <a:buSzPct val="100000"/>
              <a:buChar char="•"/>
              <a:defRPr sz="3000" cap="none">
                <a:solidFill>
                  <a:srgbClr val="FFFFFF"/>
                </a:solidFill>
                <a:latin typeface="Lato Regular"/>
                <a:ea typeface="Lato Regular"/>
                <a:cs typeface="Lato Regular"/>
                <a:sym typeface="Lato Regular"/>
              </a:defRPr>
            </a:pPr>
            <a:r>
              <a:rPr>
                <a:latin typeface="Lato Bold"/>
                <a:ea typeface="Lato Bold"/>
                <a:cs typeface="Lato Bold"/>
                <a:sym typeface="Lato Bold"/>
              </a:rPr>
              <a:t>Variable costs</a:t>
            </a:r>
            <a:r>
              <a:t> can be further broken down into </a:t>
            </a:r>
            <a:r>
              <a:rPr>
                <a:latin typeface="Lato Bold"/>
                <a:ea typeface="Lato Bold"/>
                <a:cs typeface="Lato Bold"/>
                <a:sym typeface="Lato Bold"/>
              </a:rPr>
              <a:t>volume</a:t>
            </a:r>
            <a:r>
              <a:t> and</a:t>
            </a:r>
            <a:r>
              <a:rPr>
                <a:latin typeface="Lato Bold"/>
                <a:ea typeface="Lato Bold"/>
                <a:cs typeface="Lato Bold"/>
                <a:sym typeface="Lato Bold"/>
              </a:rPr>
              <a:t> cost per unit.</a:t>
            </a:r>
          </a:p>
        </p:txBody>
      </p:sp>
      <p:sp>
        <p:nvSpPr>
          <p:cNvPr id="318" name="TextBox 33"/>
          <p:cNvSpPr txBox="1"/>
          <p:nvPr/>
        </p:nvSpPr>
        <p:spPr>
          <a:xfrm>
            <a:off x="1546476" y="6552791"/>
            <a:ext cx="4842139" cy="155448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marL="381000" indent="-381000" algn="l" defTabSz="914400">
              <a:lnSpc>
                <a:spcPct val="120000"/>
              </a:lnSpc>
              <a:buClr>
                <a:srgbClr val="FFFFFF"/>
              </a:buClr>
              <a:buSzPct val="100000"/>
              <a:buChar char="•"/>
              <a:defRPr sz="3000" cap="none">
                <a:solidFill>
                  <a:srgbClr val="FFFFFF"/>
                </a:solidFill>
                <a:latin typeface="Lato Regular"/>
                <a:ea typeface="Lato Regular"/>
                <a:cs typeface="Lato Regular"/>
                <a:sym typeface="Lato Regular"/>
              </a:defRPr>
            </a:pPr>
            <a:r>
              <a:t>First, </a:t>
            </a:r>
            <a:r>
              <a:rPr>
                <a:latin typeface="Lato Bold"/>
                <a:ea typeface="Lato Bold"/>
                <a:cs typeface="Lato Bold"/>
                <a:sym typeface="Lato Bold"/>
              </a:rPr>
              <a:t>profits</a:t>
            </a:r>
            <a:r>
              <a:t> are broken down into </a:t>
            </a:r>
            <a:r>
              <a:rPr>
                <a:latin typeface="Lato Bold"/>
                <a:ea typeface="Lato Bold"/>
                <a:cs typeface="Lato Bold"/>
                <a:sym typeface="Lato Bold"/>
              </a:rPr>
              <a:t>revenues</a:t>
            </a:r>
            <a:r>
              <a:t> and </a:t>
            </a:r>
            <a:r>
              <a:rPr>
                <a:latin typeface="Lato Bold"/>
                <a:ea typeface="Lato Bold"/>
                <a:cs typeface="Lato Bold"/>
                <a:sym typeface="Lato Bold"/>
              </a:rPr>
              <a:t>costs</a:t>
            </a:r>
            <a:r>
              <a:t>.</a:t>
            </a:r>
          </a:p>
        </p:txBody>
      </p:sp>
      <p:sp>
        <p:nvSpPr>
          <p:cNvPr id="319" name="Rounded Rectangle"/>
          <p:cNvSpPr/>
          <p:nvPr/>
        </p:nvSpPr>
        <p:spPr>
          <a:xfrm>
            <a:off x="12530276" y="4822386"/>
            <a:ext cx="5040697" cy="1451670"/>
          </a:xfrm>
          <a:prstGeom prst="roundRect">
            <a:avLst>
              <a:gd name="adj" fmla="val 26246"/>
            </a:avLst>
          </a:prstGeom>
          <a:solidFill>
            <a:srgbClr val="717171"/>
          </a:solidFill>
          <a:ln w="12700">
            <a:miter lim="400000"/>
          </a:ln>
        </p:spPr>
        <p:txBody>
          <a:bodyPr lIns="50800" tIns="50800" rIns="50800" bIns="50800" anchor="ctr"/>
          <a:lstStyle/>
          <a:p>
            <a:pPr>
              <a:defRPr sz="3000" cap="none">
                <a:solidFill>
                  <a:srgbClr val="FFFFFF"/>
                </a:solidFill>
                <a:latin typeface="Lato Regular"/>
                <a:ea typeface="Lato Regular"/>
                <a:cs typeface="Lato Regular"/>
                <a:sym typeface="Lato Regular"/>
              </a:defRPr>
            </a:pPr>
            <a:endParaRPr/>
          </a:p>
        </p:txBody>
      </p:sp>
      <p:sp>
        <p:nvSpPr>
          <p:cNvPr id="320" name="STEP 3"/>
          <p:cNvSpPr txBox="1"/>
          <p:nvPr/>
        </p:nvSpPr>
        <p:spPr>
          <a:xfrm>
            <a:off x="12991303" y="5230721"/>
            <a:ext cx="4118643" cy="635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3500">
                <a:solidFill>
                  <a:srgbClr val="FFFFFF"/>
                </a:solidFill>
              </a:defRPr>
            </a:lvl1pPr>
          </a:lstStyle>
          <a:p>
            <a:r>
              <a:t>STEP 3</a:t>
            </a:r>
          </a:p>
        </p:txBody>
      </p:sp>
      <p:sp>
        <p:nvSpPr>
          <p:cNvPr id="321" name="Rounded Rectangle"/>
          <p:cNvSpPr/>
          <p:nvPr/>
        </p:nvSpPr>
        <p:spPr>
          <a:xfrm>
            <a:off x="6953825" y="4822386"/>
            <a:ext cx="5040698" cy="1451670"/>
          </a:xfrm>
          <a:prstGeom prst="roundRect">
            <a:avLst>
              <a:gd name="adj" fmla="val 26246"/>
            </a:avLst>
          </a:prstGeom>
          <a:solidFill>
            <a:srgbClr val="3949A5"/>
          </a:solidFill>
          <a:ln w="12700">
            <a:miter lim="400000"/>
          </a:ln>
        </p:spPr>
        <p:txBody>
          <a:bodyPr lIns="50800" tIns="50800" rIns="50800" bIns="50800" anchor="ctr"/>
          <a:lstStyle/>
          <a:p>
            <a:pPr>
              <a:defRPr sz="3000" cap="none">
                <a:solidFill>
                  <a:srgbClr val="FFFFFF"/>
                </a:solidFill>
                <a:latin typeface="Lato Regular"/>
                <a:ea typeface="Lato Regular"/>
                <a:cs typeface="Lato Regular"/>
                <a:sym typeface="Lato Regular"/>
              </a:defRPr>
            </a:pPr>
            <a:endParaRPr/>
          </a:p>
        </p:txBody>
      </p:sp>
      <p:sp>
        <p:nvSpPr>
          <p:cNvPr id="322" name="STEP 2"/>
          <p:cNvSpPr txBox="1"/>
          <p:nvPr/>
        </p:nvSpPr>
        <p:spPr>
          <a:xfrm>
            <a:off x="7414853" y="5230721"/>
            <a:ext cx="4118643" cy="635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3500">
                <a:solidFill>
                  <a:srgbClr val="FFFFFF"/>
                </a:solidFill>
              </a:defRPr>
            </a:lvl1pPr>
          </a:lstStyle>
          <a:p>
            <a:r>
              <a:t>STEP 2</a:t>
            </a:r>
          </a:p>
        </p:txBody>
      </p:sp>
      <p:sp>
        <p:nvSpPr>
          <p:cNvPr id="323" name="Rounded Rectangle"/>
          <p:cNvSpPr/>
          <p:nvPr/>
        </p:nvSpPr>
        <p:spPr>
          <a:xfrm>
            <a:off x="1376193" y="4822386"/>
            <a:ext cx="5040697" cy="1451670"/>
          </a:xfrm>
          <a:prstGeom prst="roundRect">
            <a:avLst>
              <a:gd name="adj" fmla="val 26246"/>
            </a:avLst>
          </a:prstGeom>
          <a:solidFill>
            <a:srgbClr val="2E398F"/>
          </a:solidFill>
          <a:ln w="12700">
            <a:miter lim="400000"/>
          </a:ln>
        </p:spPr>
        <p:txBody>
          <a:bodyPr lIns="50800" tIns="50800" rIns="50800" bIns="50800" anchor="ctr"/>
          <a:lstStyle/>
          <a:p>
            <a:pPr>
              <a:defRPr sz="3000" cap="none">
                <a:solidFill>
                  <a:srgbClr val="FFFFFF"/>
                </a:solidFill>
                <a:latin typeface="Lato Regular"/>
                <a:ea typeface="Lato Regular"/>
                <a:cs typeface="Lato Regular"/>
                <a:sym typeface="Lato Regular"/>
              </a:defRPr>
            </a:pPr>
            <a:endParaRPr/>
          </a:p>
        </p:txBody>
      </p:sp>
      <p:sp>
        <p:nvSpPr>
          <p:cNvPr id="324" name="STEP 1"/>
          <p:cNvSpPr txBox="1"/>
          <p:nvPr/>
        </p:nvSpPr>
        <p:spPr>
          <a:xfrm>
            <a:off x="1837220" y="5230721"/>
            <a:ext cx="4118643" cy="635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3500">
                <a:solidFill>
                  <a:srgbClr val="FFFFFF"/>
                </a:solidFill>
              </a:defRPr>
            </a:lvl1pPr>
          </a:lstStyle>
          <a:p>
            <a:r>
              <a:t>STEP 1</a:t>
            </a:r>
          </a:p>
        </p:txBody>
      </p:sp>
      <p:sp>
        <p:nvSpPr>
          <p:cNvPr id="325" name="Rounded Rectangle"/>
          <p:cNvSpPr/>
          <p:nvPr/>
        </p:nvSpPr>
        <p:spPr>
          <a:xfrm>
            <a:off x="18023763" y="4822386"/>
            <a:ext cx="5040698" cy="1451670"/>
          </a:xfrm>
          <a:prstGeom prst="roundRect">
            <a:avLst>
              <a:gd name="adj" fmla="val 26246"/>
            </a:avLst>
          </a:prstGeom>
          <a:solidFill>
            <a:srgbClr val="7C7C7C"/>
          </a:solidFill>
          <a:ln w="12700">
            <a:miter lim="400000"/>
          </a:ln>
        </p:spPr>
        <p:txBody>
          <a:bodyPr lIns="50800" tIns="50800" rIns="50800" bIns="50800" anchor="ctr"/>
          <a:lstStyle/>
          <a:p>
            <a:pPr>
              <a:defRPr sz="3000" cap="none">
                <a:solidFill>
                  <a:srgbClr val="FFFFFF"/>
                </a:solidFill>
                <a:latin typeface="Lato Regular"/>
                <a:ea typeface="Lato Regular"/>
                <a:cs typeface="Lato Regular"/>
                <a:sym typeface="Lato Regular"/>
              </a:defRPr>
            </a:pPr>
            <a:endParaRPr/>
          </a:p>
        </p:txBody>
      </p:sp>
      <p:sp>
        <p:nvSpPr>
          <p:cNvPr id="326" name="STEP 4"/>
          <p:cNvSpPr txBox="1"/>
          <p:nvPr/>
        </p:nvSpPr>
        <p:spPr>
          <a:xfrm>
            <a:off x="18484791" y="5230721"/>
            <a:ext cx="4118642" cy="635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3500">
                <a:solidFill>
                  <a:srgbClr val="FFFFFF"/>
                </a:solidFill>
              </a:defRPr>
            </a:lvl1pPr>
          </a:lstStyle>
          <a:p>
            <a:r>
              <a:t>STEP 4</a:t>
            </a:r>
          </a:p>
        </p:txBody>
      </p:sp>
    </p:spTree>
  </p:cSld>
  <p:clrMapOvr>
    <a:masterClrMapping/>
  </p:clrMapOvr>
  <mc:AlternateContent xmlns:mc="http://schemas.openxmlformats.org/markup-compatibility/2006" xmlns:p14="http://schemas.microsoft.com/office/powerpoint/2010/main">
    <mc:Choice Requires="p14">
      <p:transition spd="slow" p14:dur="1200">
        <p:push dir="u"/>
      </p:transition>
    </mc:Choice>
    <mc:Fallback xmlns:a14="http://schemas.microsoft.com/office/drawing/2010/main" xmlns:m="http://schemas.openxmlformats.org/officeDocument/2006/math"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 name="Slide Number"/>
          <p:cNvSpPr txBox="1">
            <a:spLocks noGrp="1"/>
          </p:cNvSpPr>
          <p:nvPr>
            <p:ph type="sldNum" sz="quarter" idx="2"/>
          </p:nvPr>
        </p:nvSpPr>
        <p:spPr>
          <a:xfrm>
            <a:off x="23051442" y="12895600"/>
            <a:ext cx="408941" cy="40640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22</a:t>
            </a:fld>
            <a:endParaRPr/>
          </a:p>
        </p:txBody>
      </p:sp>
      <p:sp>
        <p:nvSpPr>
          <p:cNvPr id="329" name="Profitability…"/>
          <p:cNvSpPr txBox="1">
            <a:spLocks noGrp="1"/>
          </p:cNvSpPr>
          <p:nvPr>
            <p:ph type="title"/>
          </p:nvPr>
        </p:nvSpPr>
        <p:spPr>
          <a:prstGeom prst="rect">
            <a:avLst/>
          </a:prstGeom>
        </p:spPr>
        <p:txBody>
          <a:bodyPr/>
          <a:lstStyle/>
          <a:p>
            <a:r>
              <a:t>Profitability </a:t>
            </a:r>
          </a:p>
          <a:p>
            <a:r>
              <a:t>Framework</a:t>
            </a:r>
          </a:p>
        </p:txBody>
      </p:sp>
      <p:pic>
        <p:nvPicPr>
          <p:cNvPr id="330" name="7.jpeg" descr="7.jpeg"/>
          <p:cNvPicPr>
            <a:picLocks noGrp="1" noChangeAspect="1"/>
          </p:cNvPicPr>
          <p:nvPr>
            <p:ph type="pic" idx="13"/>
          </p:nvPr>
        </p:nvPicPr>
        <p:blipFill>
          <a:blip r:embed="rId2">
            <a:extLst/>
          </a:blip>
          <a:srcRect l="33633" r="33633"/>
          <a:stretch>
            <a:fillRect/>
          </a:stretch>
        </p:blipFill>
        <p:spPr>
          <a:prstGeom prst="rect">
            <a:avLst/>
          </a:prstGeom>
        </p:spPr>
      </p:pic>
      <p:sp>
        <p:nvSpPr>
          <p:cNvPr id="331" name="Rounded Rectangle"/>
          <p:cNvSpPr/>
          <p:nvPr/>
        </p:nvSpPr>
        <p:spPr>
          <a:xfrm rot="10800000" flipH="1">
            <a:off x="8859087" y="6070098"/>
            <a:ext cx="762001" cy="762001"/>
          </a:xfrm>
          <a:prstGeom prst="roundRect">
            <a:avLst>
              <a:gd name="adj" fmla="val 32500"/>
            </a:avLst>
          </a:prstGeom>
          <a:gradFill>
            <a:gsLst>
              <a:gs pos="0">
                <a:srgbClr val="3949A5"/>
              </a:gs>
              <a:gs pos="48365">
                <a:srgbClr val="485FCC"/>
              </a:gs>
              <a:gs pos="100000">
                <a:srgbClr val="23A2DC"/>
              </a:gs>
            </a:gsLst>
            <a:path path="circle">
              <a:fillToRect l="37721" t="-19636" r="62278" b="119636"/>
            </a:path>
          </a:gradFill>
          <a:ln w="12700">
            <a:miter lim="400000"/>
          </a:ln>
        </p:spPr>
        <p:txBody>
          <a:bodyPr lIns="50800" tIns="50800" rIns="50800" bIns="50800" anchor="ctr"/>
          <a:lstStyle/>
          <a:p>
            <a:pPr>
              <a:defRPr sz="3200" cap="none">
                <a:solidFill>
                  <a:srgbClr val="FFFFFF"/>
                </a:solidFill>
                <a:latin typeface="Lato Light"/>
                <a:ea typeface="Lato Light"/>
                <a:cs typeface="Lato Light"/>
                <a:sym typeface="Lato Light"/>
              </a:defRPr>
            </a:pPr>
            <a:endParaRPr/>
          </a:p>
        </p:txBody>
      </p:sp>
      <p:sp>
        <p:nvSpPr>
          <p:cNvPr id="332" name="1"/>
          <p:cNvSpPr txBox="1"/>
          <p:nvPr/>
        </p:nvSpPr>
        <p:spPr>
          <a:xfrm>
            <a:off x="9072447" y="6171698"/>
            <a:ext cx="335281" cy="5588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defTabSz="457200">
              <a:lnSpc>
                <a:spcPct val="110000"/>
              </a:lnSpc>
              <a:defRPr sz="3000" cap="none">
                <a:solidFill>
                  <a:srgbClr val="FFFFFF"/>
                </a:solidFill>
              </a:defRPr>
            </a:lvl1pPr>
          </a:lstStyle>
          <a:p>
            <a:r>
              <a:t>1</a:t>
            </a:r>
          </a:p>
        </p:txBody>
      </p:sp>
      <p:sp>
        <p:nvSpPr>
          <p:cNvPr id="333" name="MECE allows you to preform multiple analysis while keeping each analysis separate"/>
          <p:cNvSpPr txBox="1"/>
          <p:nvPr/>
        </p:nvSpPr>
        <p:spPr>
          <a:xfrm>
            <a:off x="9911947" y="5943098"/>
            <a:ext cx="12268201" cy="1016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p>
            <a:pPr algn="l">
              <a:defRPr sz="3000" cap="none">
                <a:solidFill>
                  <a:srgbClr val="717172"/>
                </a:solidFill>
                <a:latin typeface="Lato Regular"/>
                <a:ea typeface="Lato Regular"/>
                <a:cs typeface="Lato Regular"/>
                <a:sym typeface="Lato Regular"/>
              </a:defRPr>
            </a:pPr>
            <a:r>
              <a:rPr>
                <a:latin typeface="Lato Bold"/>
                <a:ea typeface="Lato Bold"/>
                <a:cs typeface="Lato Bold"/>
                <a:sym typeface="Lato Bold"/>
              </a:rPr>
              <a:t>MECE </a:t>
            </a:r>
            <a:r>
              <a:t>allows you to preform multiple analysis while keeping each analysis separate</a:t>
            </a:r>
          </a:p>
        </p:txBody>
      </p:sp>
      <p:sp>
        <p:nvSpPr>
          <p:cNvPr id="334" name="Rounded Rectangle"/>
          <p:cNvSpPr/>
          <p:nvPr/>
        </p:nvSpPr>
        <p:spPr>
          <a:xfrm rot="10800000" flipH="1">
            <a:off x="8851900" y="7661706"/>
            <a:ext cx="762000" cy="762001"/>
          </a:xfrm>
          <a:prstGeom prst="roundRect">
            <a:avLst>
              <a:gd name="adj" fmla="val 32500"/>
            </a:avLst>
          </a:prstGeom>
          <a:gradFill>
            <a:gsLst>
              <a:gs pos="0">
                <a:srgbClr val="3949A5"/>
              </a:gs>
              <a:gs pos="48365">
                <a:srgbClr val="485FCC"/>
              </a:gs>
              <a:gs pos="100000">
                <a:srgbClr val="23A2DC"/>
              </a:gs>
            </a:gsLst>
            <a:path path="circle">
              <a:fillToRect l="37721" t="-19636" r="62278" b="119636"/>
            </a:path>
          </a:gradFill>
          <a:ln w="12700">
            <a:miter lim="400000"/>
          </a:ln>
        </p:spPr>
        <p:txBody>
          <a:bodyPr lIns="50800" tIns="50800" rIns="50800" bIns="50800" anchor="ctr"/>
          <a:lstStyle/>
          <a:p>
            <a:pPr>
              <a:defRPr sz="3200" cap="none">
                <a:solidFill>
                  <a:srgbClr val="FFFFFF"/>
                </a:solidFill>
                <a:latin typeface="Lato Light"/>
                <a:ea typeface="Lato Light"/>
                <a:cs typeface="Lato Light"/>
                <a:sym typeface="Lato Light"/>
              </a:defRPr>
            </a:pPr>
            <a:endParaRPr/>
          </a:p>
        </p:txBody>
      </p:sp>
      <p:sp>
        <p:nvSpPr>
          <p:cNvPr id="335" name="2"/>
          <p:cNvSpPr txBox="1"/>
          <p:nvPr/>
        </p:nvSpPr>
        <p:spPr>
          <a:xfrm>
            <a:off x="9072447" y="7763306"/>
            <a:ext cx="335281" cy="5588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defTabSz="457200">
              <a:lnSpc>
                <a:spcPct val="110000"/>
              </a:lnSpc>
              <a:defRPr sz="3000" cap="none">
                <a:solidFill>
                  <a:srgbClr val="FFFFFF"/>
                </a:solidFill>
              </a:defRPr>
            </a:lvl1pPr>
          </a:lstStyle>
          <a:p>
            <a:r>
              <a:t>2</a:t>
            </a:r>
          </a:p>
        </p:txBody>
      </p:sp>
      <p:sp>
        <p:nvSpPr>
          <p:cNvPr id="336" name="This prevents mistakes caused by incorrectly assuming there is a relationship where there is not one"/>
          <p:cNvSpPr txBox="1"/>
          <p:nvPr/>
        </p:nvSpPr>
        <p:spPr>
          <a:xfrm>
            <a:off x="9911947" y="7558092"/>
            <a:ext cx="12268201" cy="1016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lvl1pPr algn="l">
              <a:defRPr sz="3000" cap="none">
                <a:solidFill>
                  <a:srgbClr val="717172"/>
                </a:solidFill>
                <a:latin typeface="Lato Regular"/>
                <a:ea typeface="Lato Regular"/>
                <a:cs typeface="Lato Regular"/>
                <a:sym typeface="Lato Regular"/>
              </a:defRPr>
            </a:lvl1pPr>
          </a:lstStyle>
          <a:p>
            <a:r>
              <a:t>This prevents mistakes caused by incorrectly assuming there is a relationship where there is not one</a:t>
            </a:r>
          </a:p>
        </p:txBody>
      </p:sp>
      <p:sp>
        <p:nvSpPr>
          <p:cNvPr id="337" name="Rounded Rectangle"/>
          <p:cNvSpPr/>
          <p:nvPr/>
        </p:nvSpPr>
        <p:spPr>
          <a:xfrm rot="10800000" flipH="1">
            <a:off x="8855524" y="9253315"/>
            <a:ext cx="762001" cy="762001"/>
          </a:xfrm>
          <a:prstGeom prst="roundRect">
            <a:avLst>
              <a:gd name="adj" fmla="val 32500"/>
            </a:avLst>
          </a:prstGeom>
          <a:gradFill>
            <a:gsLst>
              <a:gs pos="0">
                <a:srgbClr val="3949A5"/>
              </a:gs>
              <a:gs pos="48365">
                <a:srgbClr val="485FCC"/>
              </a:gs>
              <a:gs pos="100000">
                <a:srgbClr val="23A2DC"/>
              </a:gs>
            </a:gsLst>
            <a:path path="circle">
              <a:fillToRect l="37721" t="-19636" r="62278" b="119636"/>
            </a:path>
          </a:gradFill>
          <a:ln w="12700">
            <a:miter lim="400000"/>
          </a:ln>
        </p:spPr>
        <p:txBody>
          <a:bodyPr lIns="50800" tIns="50800" rIns="50800" bIns="50800" anchor="ctr"/>
          <a:lstStyle/>
          <a:p>
            <a:pPr>
              <a:defRPr sz="3200" cap="none">
                <a:solidFill>
                  <a:srgbClr val="FFFFFF"/>
                </a:solidFill>
                <a:latin typeface="Lato Light"/>
                <a:ea typeface="Lato Light"/>
                <a:cs typeface="Lato Light"/>
                <a:sym typeface="Lato Light"/>
              </a:defRPr>
            </a:pPr>
            <a:endParaRPr/>
          </a:p>
        </p:txBody>
      </p:sp>
      <p:sp>
        <p:nvSpPr>
          <p:cNvPr id="338" name="3"/>
          <p:cNvSpPr txBox="1"/>
          <p:nvPr/>
        </p:nvSpPr>
        <p:spPr>
          <a:xfrm>
            <a:off x="9068823" y="9354915"/>
            <a:ext cx="335281" cy="5588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defTabSz="457200">
              <a:lnSpc>
                <a:spcPct val="110000"/>
              </a:lnSpc>
              <a:defRPr sz="3000" cap="none">
                <a:solidFill>
                  <a:srgbClr val="FFFFFF"/>
                </a:solidFill>
              </a:defRPr>
            </a:lvl1pPr>
          </a:lstStyle>
          <a:p>
            <a:r>
              <a:t>3</a:t>
            </a:r>
          </a:p>
        </p:txBody>
      </p:sp>
      <p:sp>
        <p:nvSpPr>
          <p:cNvPr id="339" name="MECE allows you to have full understanding of each individual piece of the problem"/>
          <p:cNvSpPr txBox="1"/>
          <p:nvPr/>
        </p:nvSpPr>
        <p:spPr>
          <a:xfrm>
            <a:off x="9911947" y="9173085"/>
            <a:ext cx="12268201" cy="1016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p>
            <a:pPr algn="l">
              <a:defRPr sz="3000" cap="none">
                <a:solidFill>
                  <a:srgbClr val="717172"/>
                </a:solidFill>
                <a:latin typeface="Lato Regular"/>
                <a:ea typeface="Lato Regular"/>
                <a:cs typeface="Lato Regular"/>
                <a:sym typeface="Lato Regular"/>
              </a:defRPr>
            </a:pPr>
            <a:r>
              <a:rPr>
                <a:latin typeface="Lato Bold"/>
                <a:ea typeface="Lato Bold"/>
                <a:cs typeface="Lato Bold"/>
                <a:sym typeface="Lato Bold"/>
              </a:rPr>
              <a:t>MECE</a:t>
            </a:r>
            <a:r>
              <a:t> allows you to have full understanding of each individual piece of the problem</a:t>
            </a:r>
          </a:p>
        </p:txBody>
      </p:sp>
    </p:spTree>
  </p:cSld>
  <p:clrMapOvr>
    <a:masterClrMapping/>
  </p:clrMapOvr>
  <mc:AlternateContent xmlns:mc="http://schemas.openxmlformats.org/markup-compatibility/2006" xmlns:p14="http://schemas.microsoft.com/office/powerpoint/2010/main">
    <mc:Choice Requires="p14">
      <p:transition spd="slow" p14:dur="1200">
        <p:push dir="u"/>
      </p:transition>
    </mc:Choice>
    <mc:Fallback xmlns:a14="http://schemas.microsoft.com/office/drawing/2010/main" xmlns:m="http://schemas.openxmlformats.org/officeDocument/2006/math"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1" name="8.jpeg" descr="8.jpeg"/>
          <p:cNvPicPr>
            <a:picLocks noChangeAspect="1"/>
          </p:cNvPicPr>
          <p:nvPr/>
        </p:nvPicPr>
        <p:blipFill>
          <a:blip r:embed="rId2">
            <a:alphaModFix amt="30000"/>
            <a:extLst/>
          </a:blip>
          <a:srcRect t="7791" b="7791"/>
          <a:stretch>
            <a:fillRect/>
          </a:stretch>
        </p:blipFill>
        <p:spPr>
          <a:xfrm>
            <a:off x="0" y="0"/>
            <a:ext cx="24384000" cy="13716000"/>
          </a:xfrm>
          <a:prstGeom prst="rect">
            <a:avLst/>
          </a:prstGeom>
          <a:ln w="12700">
            <a:miter lim="400000"/>
          </a:ln>
        </p:spPr>
      </p:pic>
      <p:sp>
        <p:nvSpPr>
          <p:cNvPr id="342" name="For More on the Profitability Framework Go to:"/>
          <p:cNvSpPr txBox="1"/>
          <p:nvPr/>
        </p:nvSpPr>
        <p:spPr>
          <a:xfrm>
            <a:off x="2622884" y="5815367"/>
            <a:ext cx="19009895" cy="123905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lnSpc>
                <a:spcPct val="120000"/>
              </a:lnSpc>
              <a:defRPr sz="7000" cap="none">
                <a:solidFill>
                  <a:srgbClr val="FFFFFF"/>
                </a:solidFill>
                <a:latin typeface="+mn-lt"/>
                <a:ea typeface="+mn-ea"/>
                <a:cs typeface="+mn-cs"/>
                <a:sym typeface="Sk-Modernist"/>
              </a:defRPr>
            </a:lvl1pPr>
          </a:lstStyle>
          <a:p>
            <a:r>
              <a:rPr dirty="0"/>
              <a:t>For More on the Profitability Framework Go to:</a:t>
            </a:r>
          </a:p>
        </p:txBody>
      </p:sp>
      <p:sp>
        <p:nvSpPr>
          <p:cNvPr id="343" name="https://www.caseinterview.com/jump/profit-framework"/>
          <p:cNvSpPr txBox="1"/>
          <p:nvPr/>
        </p:nvSpPr>
        <p:spPr>
          <a:xfrm>
            <a:off x="3302000" y="7306504"/>
            <a:ext cx="17780000" cy="5588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lvl1pPr>
              <a:lnSpc>
                <a:spcPct val="150000"/>
              </a:lnSpc>
              <a:defRPr sz="3000" cap="none">
                <a:solidFill>
                  <a:srgbClr val="FFFFFF"/>
                </a:solidFill>
                <a:latin typeface="Lato Regular"/>
                <a:ea typeface="Lato Regular"/>
                <a:cs typeface="Lato Regular"/>
                <a:sym typeface="Lato Regular"/>
              </a:defRPr>
            </a:lvl1pPr>
          </a:lstStyle>
          <a:p>
            <a:r>
              <a:t>https://www.caseinterview.com/jump/profit-framework</a:t>
            </a:r>
          </a:p>
        </p:txBody>
      </p:sp>
    </p:spTree>
  </p:cSld>
  <p:clrMapOvr>
    <a:masterClrMapping/>
  </p:clrMapOvr>
  <mc:AlternateContent xmlns:mc="http://schemas.openxmlformats.org/markup-compatibility/2006" xmlns:p14="http://schemas.microsoft.com/office/powerpoint/2010/main">
    <mc:Choice Requires="p14">
      <p:transition spd="slow" p14:dur="1200">
        <p:push dir="u"/>
      </p:transition>
    </mc:Choice>
    <mc:Fallback xmlns:a14="http://schemas.microsoft.com/office/drawing/2010/main" xmlns:m="http://schemas.openxmlformats.org/officeDocument/2006/math"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 name="MECE in Everyday Life"/>
          <p:cNvSpPr txBox="1">
            <a:spLocks noGrp="1"/>
          </p:cNvSpPr>
          <p:nvPr>
            <p:ph type="title"/>
          </p:nvPr>
        </p:nvSpPr>
        <p:spPr>
          <a:prstGeom prst="rect">
            <a:avLst/>
          </a:prstGeom>
        </p:spPr>
        <p:txBody>
          <a:bodyPr>
            <a:normAutofit fontScale="90000"/>
          </a:bodyPr>
          <a:lstStyle/>
          <a:p>
            <a:r>
              <a:t>MECE in Everyday Life</a:t>
            </a:r>
          </a:p>
        </p:txBody>
      </p:sp>
      <p:sp>
        <p:nvSpPr>
          <p:cNvPr id="346"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24</a:t>
            </a:fld>
            <a:endParaRPr/>
          </a:p>
        </p:txBody>
      </p:sp>
      <p:pic>
        <p:nvPicPr>
          <p:cNvPr id="347" name="7.jpeg" descr="7.jpeg"/>
          <p:cNvPicPr>
            <a:picLocks noChangeAspect="1"/>
          </p:cNvPicPr>
          <p:nvPr/>
        </p:nvPicPr>
        <p:blipFill>
          <a:blip r:embed="rId2">
            <a:extLst/>
          </a:blip>
          <a:srcRect t="22660" b="22660"/>
          <a:stretch>
            <a:fillRect/>
          </a:stretch>
        </p:blipFill>
        <p:spPr>
          <a:xfrm>
            <a:off x="-1985" y="6278"/>
            <a:ext cx="24387970" cy="8890001"/>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14:dur="1200">
        <p:push dir="u"/>
      </p:transition>
    </mc:Choice>
    <mc:Fallback xmlns:a14="http://schemas.microsoft.com/office/drawing/2010/main" xmlns:m="http://schemas.openxmlformats.org/officeDocument/2006/math"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 name="Slide Number"/>
          <p:cNvSpPr txBox="1">
            <a:spLocks noGrp="1"/>
          </p:cNvSpPr>
          <p:nvPr>
            <p:ph type="sldNum" sz="quarter" idx="2"/>
          </p:nvPr>
        </p:nvSpPr>
        <p:spPr>
          <a:xfrm>
            <a:off x="23051442" y="12895600"/>
            <a:ext cx="408941" cy="40640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25</a:t>
            </a:fld>
            <a:endParaRPr/>
          </a:p>
        </p:txBody>
      </p:sp>
      <p:sp>
        <p:nvSpPr>
          <p:cNvPr id="350" name="One of the best ways to practice your MECE skills is to use it in everyday life"/>
          <p:cNvSpPr txBox="1">
            <a:spLocks noGrp="1"/>
          </p:cNvSpPr>
          <p:nvPr>
            <p:ph type="title"/>
          </p:nvPr>
        </p:nvSpPr>
        <p:spPr>
          <a:prstGeom prst="rect">
            <a:avLst/>
          </a:prstGeom>
        </p:spPr>
        <p:txBody>
          <a:bodyPr>
            <a:normAutofit fontScale="90000"/>
          </a:bodyPr>
          <a:lstStyle>
            <a:lvl1pPr defTabSz="577850">
              <a:defRPr sz="6300"/>
            </a:lvl1pPr>
          </a:lstStyle>
          <a:p>
            <a:r>
              <a:t>One of the best ways to practice your MECE skills is to use it in everyday life</a:t>
            </a:r>
          </a:p>
        </p:txBody>
      </p:sp>
      <p:pic>
        <p:nvPicPr>
          <p:cNvPr id="351" name="7.jpeg" descr="7.jpeg"/>
          <p:cNvPicPr>
            <a:picLocks noGrp="1" noChangeAspect="1"/>
          </p:cNvPicPr>
          <p:nvPr>
            <p:ph type="pic" idx="13"/>
          </p:nvPr>
        </p:nvPicPr>
        <p:blipFill>
          <a:blip r:embed="rId2">
            <a:extLst/>
          </a:blip>
          <a:srcRect l="33635" r="33635"/>
          <a:stretch>
            <a:fillRect/>
          </a:stretch>
        </p:blipFill>
        <p:spPr>
          <a:prstGeom prst="rect">
            <a:avLst/>
          </a:prstGeom>
        </p:spPr>
      </p:pic>
      <p:grpSp>
        <p:nvGrpSpPr>
          <p:cNvPr id="355" name="Group"/>
          <p:cNvGrpSpPr/>
          <p:nvPr/>
        </p:nvGrpSpPr>
        <p:grpSpPr>
          <a:xfrm>
            <a:off x="8925165" y="5188810"/>
            <a:ext cx="13321061" cy="762001"/>
            <a:chOff x="0" y="0"/>
            <a:chExt cx="13321060" cy="762000"/>
          </a:xfrm>
        </p:grpSpPr>
        <p:sp>
          <p:nvSpPr>
            <p:cNvPr id="352" name="Rounded Rectangle"/>
            <p:cNvSpPr/>
            <p:nvPr/>
          </p:nvSpPr>
          <p:spPr>
            <a:xfrm rot="10800000" flipH="1">
              <a:off x="0" y="0"/>
              <a:ext cx="762000" cy="762000"/>
            </a:xfrm>
            <a:prstGeom prst="roundRect">
              <a:avLst>
                <a:gd name="adj" fmla="val 32500"/>
              </a:avLst>
            </a:prstGeom>
            <a:gradFill flip="none" rotWithShape="1">
              <a:gsLst>
                <a:gs pos="0">
                  <a:srgbClr val="3949A5"/>
                </a:gs>
                <a:gs pos="48365">
                  <a:srgbClr val="485FCC"/>
                </a:gs>
                <a:gs pos="100000">
                  <a:srgbClr val="23A2DC"/>
                </a:gs>
              </a:gsLst>
              <a:path path="circle">
                <a:fillToRect l="37721" t="-19636" r="62278" b="119636"/>
              </a:path>
            </a:gradFill>
            <a:ln w="12700" cap="flat">
              <a:noFill/>
              <a:miter lim="400000"/>
            </a:ln>
            <a:effectLst/>
          </p:spPr>
          <p:txBody>
            <a:bodyPr wrap="square" lIns="50800" tIns="50800" rIns="50800" bIns="50800" numCol="1" anchor="ctr">
              <a:noAutofit/>
            </a:bodyPr>
            <a:lstStyle/>
            <a:p>
              <a:pPr>
                <a:defRPr sz="3200" cap="none">
                  <a:solidFill>
                    <a:srgbClr val="FFFFFF"/>
                  </a:solidFill>
                  <a:latin typeface="Lato Light"/>
                  <a:ea typeface="Lato Light"/>
                  <a:cs typeface="Lato Light"/>
                  <a:sym typeface="Lato Light"/>
                </a:defRPr>
              </a:pPr>
              <a:endParaRPr/>
            </a:p>
          </p:txBody>
        </p:sp>
        <p:sp>
          <p:nvSpPr>
            <p:cNvPr id="353" name="1"/>
            <p:cNvSpPr txBox="1"/>
            <p:nvPr/>
          </p:nvSpPr>
          <p:spPr>
            <a:xfrm>
              <a:off x="213359" y="101600"/>
              <a:ext cx="335281" cy="5588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lvl1pPr algn="l" defTabSz="457200">
                <a:lnSpc>
                  <a:spcPct val="110000"/>
                </a:lnSpc>
                <a:defRPr sz="3000" cap="none">
                  <a:solidFill>
                    <a:srgbClr val="FFFFFF"/>
                  </a:solidFill>
                </a:defRPr>
              </a:lvl1pPr>
            </a:lstStyle>
            <a:p>
              <a:r>
                <a:t>1</a:t>
              </a:r>
            </a:p>
          </p:txBody>
        </p:sp>
        <p:sp>
          <p:nvSpPr>
            <p:cNvPr id="354" name="Example: Your Spouse asks “Where should we go for dinner tonight?”"/>
            <p:cNvSpPr txBox="1"/>
            <p:nvPr/>
          </p:nvSpPr>
          <p:spPr>
            <a:xfrm>
              <a:off x="1052860" y="101600"/>
              <a:ext cx="12268201" cy="55880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t">
              <a:spAutoFit/>
            </a:bodyPr>
            <a:lstStyle/>
            <a:p>
              <a:pPr algn="l">
                <a:defRPr sz="3000" cap="none">
                  <a:solidFill>
                    <a:srgbClr val="717172"/>
                  </a:solidFill>
                  <a:latin typeface="Lato Regular"/>
                  <a:ea typeface="Lato Regular"/>
                  <a:cs typeface="Lato Regular"/>
                  <a:sym typeface="Lato Regular"/>
                </a:defRPr>
              </a:pPr>
              <a:r>
                <a:rPr>
                  <a:latin typeface="Lato Bold"/>
                  <a:ea typeface="Lato Bold"/>
                  <a:cs typeface="Lato Bold"/>
                  <a:sym typeface="Lato Bold"/>
                </a:rPr>
                <a:t>Example:</a:t>
              </a:r>
              <a:r>
                <a:t> Your Spouse asks “Where should we go for dinner tonight?”</a:t>
              </a:r>
            </a:p>
          </p:txBody>
        </p:sp>
      </p:grpSp>
      <p:grpSp>
        <p:nvGrpSpPr>
          <p:cNvPr id="359" name="Group"/>
          <p:cNvGrpSpPr/>
          <p:nvPr/>
        </p:nvGrpSpPr>
        <p:grpSpPr>
          <a:xfrm>
            <a:off x="8919574" y="6884106"/>
            <a:ext cx="7610260" cy="2076500"/>
            <a:chOff x="0" y="0"/>
            <a:chExt cx="7610258" cy="2076499"/>
          </a:xfrm>
        </p:grpSpPr>
        <p:sp>
          <p:nvSpPr>
            <p:cNvPr id="356" name="Rounded Rectangle"/>
            <p:cNvSpPr/>
            <p:nvPr/>
          </p:nvSpPr>
          <p:spPr>
            <a:xfrm rot="10800000" flipH="1">
              <a:off x="0" y="0"/>
              <a:ext cx="762000" cy="762000"/>
            </a:xfrm>
            <a:prstGeom prst="roundRect">
              <a:avLst>
                <a:gd name="adj" fmla="val 32500"/>
              </a:avLst>
            </a:prstGeom>
            <a:gradFill flip="none" rotWithShape="1">
              <a:gsLst>
                <a:gs pos="0">
                  <a:srgbClr val="3949A5"/>
                </a:gs>
                <a:gs pos="48365">
                  <a:srgbClr val="485FCC"/>
                </a:gs>
                <a:gs pos="100000">
                  <a:srgbClr val="23A2DC"/>
                </a:gs>
              </a:gsLst>
              <a:path path="circle">
                <a:fillToRect l="37721" t="-19636" r="62278" b="119636"/>
              </a:path>
            </a:gradFill>
            <a:ln w="12700" cap="flat">
              <a:noFill/>
              <a:miter lim="400000"/>
            </a:ln>
            <a:effectLst/>
          </p:spPr>
          <p:txBody>
            <a:bodyPr wrap="square" lIns="50800" tIns="50800" rIns="50800" bIns="50800" numCol="1" anchor="ctr">
              <a:noAutofit/>
            </a:bodyPr>
            <a:lstStyle/>
            <a:p>
              <a:pPr>
                <a:defRPr sz="3200" cap="none">
                  <a:solidFill>
                    <a:srgbClr val="FFFFFF"/>
                  </a:solidFill>
                  <a:latin typeface="Lato Light"/>
                  <a:ea typeface="Lato Light"/>
                  <a:cs typeface="Lato Light"/>
                  <a:sym typeface="Lato Light"/>
                </a:defRPr>
              </a:pPr>
              <a:endParaRPr/>
            </a:p>
          </p:txBody>
        </p:sp>
        <p:sp>
          <p:nvSpPr>
            <p:cNvPr id="357" name="2"/>
            <p:cNvSpPr txBox="1"/>
            <p:nvPr/>
          </p:nvSpPr>
          <p:spPr>
            <a:xfrm>
              <a:off x="218950" y="101600"/>
              <a:ext cx="335281" cy="5588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lvl1pPr algn="l" defTabSz="457200">
                <a:lnSpc>
                  <a:spcPct val="110000"/>
                </a:lnSpc>
                <a:defRPr sz="3000" cap="none">
                  <a:solidFill>
                    <a:srgbClr val="FFFFFF"/>
                  </a:solidFill>
                </a:defRPr>
              </a:lvl1pPr>
            </a:lstStyle>
            <a:p>
              <a:r>
                <a:t>2</a:t>
              </a:r>
            </a:p>
          </p:txBody>
        </p:sp>
        <p:sp>
          <p:nvSpPr>
            <p:cNvPr id="358" name="Break down the question using MECE…"/>
            <p:cNvSpPr txBox="1"/>
            <p:nvPr/>
          </p:nvSpPr>
          <p:spPr>
            <a:xfrm>
              <a:off x="1056286" y="101600"/>
              <a:ext cx="6553972" cy="197489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4864" tIns="50800" rIns="50800" bIns="50800" numCol="1" anchor="t">
              <a:spAutoFit/>
            </a:bodyPr>
            <a:lstStyle/>
            <a:p>
              <a:pPr algn="l">
                <a:spcAft>
                  <a:spcPts val="2000"/>
                </a:spcAft>
                <a:defRPr sz="3000" cap="none">
                  <a:solidFill>
                    <a:srgbClr val="717172"/>
                  </a:solidFill>
                </a:defRPr>
              </a:pPr>
              <a:r>
                <a:rPr dirty="0"/>
                <a:t>Break down the question using MECE</a:t>
              </a:r>
            </a:p>
            <a:p>
              <a:pPr marL="762000" indent="-381000" algn="l">
                <a:buClr>
                  <a:srgbClr val="3949A5"/>
                </a:buClr>
                <a:buSzPct val="75000"/>
                <a:buChar char="•"/>
                <a:defRPr sz="2500" cap="none">
                  <a:solidFill>
                    <a:srgbClr val="717172"/>
                  </a:solidFill>
                  <a:latin typeface="Lato Regular"/>
                  <a:ea typeface="Lato Regular"/>
                  <a:cs typeface="Lato Regular"/>
                  <a:sym typeface="Lato Regular"/>
                </a:defRPr>
              </a:pPr>
              <a:r>
                <a:rPr dirty="0"/>
                <a:t>Restaurants neither of you have been to</a:t>
              </a:r>
            </a:p>
            <a:p>
              <a:pPr marL="762000" indent="-381000" algn="l">
                <a:buClr>
                  <a:srgbClr val="3949A5"/>
                </a:buClr>
                <a:buSzPct val="75000"/>
                <a:buChar char="•"/>
                <a:defRPr sz="2500" cap="none">
                  <a:solidFill>
                    <a:srgbClr val="717172"/>
                  </a:solidFill>
                  <a:latin typeface="Lato Regular"/>
                  <a:ea typeface="Lato Regular"/>
                  <a:cs typeface="Lato Regular"/>
                  <a:sym typeface="Lato Regular"/>
                </a:defRPr>
              </a:pPr>
              <a:r>
                <a:rPr dirty="0"/>
                <a:t>Restaurants one of you have been to</a:t>
              </a:r>
            </a:p>
            <a:p>
              <a:pPr marL="762000" indent="-381000" algn="l">
                <a:buClr>
                  <a:srgbClr val="3949A5"/>
                </a:buClr>
                <a:buSzPct val="75000"/>
                <a:buChar char="•"/>
                <a:defRPr sz="2500" cap="none">
                  <a:solidFill>
                    <a:srgbClr val="717172"/>
                  </a:solidFill>
                  <a:latin typeface="Lato Regular"/>
                  <a:ea typeface="Lato Regular"/>
                  <a:cs typeface="Lato Regular"/>
                  <a:sym typeface="Lato Regular"/>
                </a:defRPr>
              </a:pPr>
              <a:r>
                <a:rPr dirty="0"/>
                <a:t>Restaurants both of you have been to</a:t>
              </a:r>
            </a:p>
          </p:txBody>
        </p:sp>
      </p:grpSp>
    </p:spTree>
  </p:cSld>
  <p:clrMapOvr>
    <a:masterClrMapping/>
  </p:clrMapOvr>
  <mc:AlternateContent xmlns:mc="http://schemas.openxmlformats.org/markup-compatibility/2006" xmlns:p14="http://schemas.microsoft.com/office/powerpoint/2010/main">
    <mc:Choice Requires="p14">
      <p:transition spd="slow" p14:dur="1200">
        <p:push dir="u"/>
      </p:transition>
    </mc:Choice>
    <mc:Fallback xmlns:a14="http://schemas.microsoft.com/office/drawing/2010/main" xmlns:m="http://schemas.openxmlformats.org/officeDocument/2006/math"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1" name="rawpixel-592444-unsplash.jpg" descr="rawpixel-592444-unsplash.jpg"/>
          <p:cNvPicPr>
            <a:picLocks noChangeAspect="1"/>
          </p:cNvPicPr>
          <p:nvPr/>
        </p:nvPicPr>
        <p:blipFill>
          <a:blip r:embed="rId2">
            <a:alphaModFix amt="30000"/>
            <a:extLst/>
          </a:blip>
          <a:srcRect t="23956" b="23956"/>
          <a:stretch>
            <a:fillRect/>
          </a:stretch>
        </p:blipFill>
        <p:spPr>
          <a:xfrm>
            <a:off x="0" y="0"/>
            <a:ext cx="24384000" cy="13716000"/>
          </a:xfrm>
          <a:prstGeom prst="rect">
            <a:avLst/>
          </a:prstGeom>
          <a:ln w="12700">
            <a:miter lim="400000"/>
          </a:ln>
        </p:spPr>
      </p:pic>
      <p:sp>
        <p:nvSpPr>
          <p:cNvPr id="362" name="For more Information and…"/>
          <p:cNvSpPr txBox="1"/>
          <p:nvPr/>
        </p:nvSpPr>
        <p:spPr>
          <a:xfrm>
            <a:off x="3126775" y="3666404"/>
            <a:ext cx="18130449" cy="24485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b">
            <a:spAutoFit/>
          </a:bodyPr>
          <a:lstStyle/>
          <a:p>
            <a:pPr>
              <a:lnSpc>
                <a:spcPct val="120000"/>
              </a:lnSpc>
              <a:defRPr sz="7000" cap="none">
                <a:solidFill>
                  <a:srgbClr val="FFFFFF"/>
                </a:solidFill>
                <a:latin typeface="+mn-lt"/>
                <a:ea typeface="+mn-ea"/>
                <a:cs typeface="+mn-cs"/>
                <a:sym typeface="Sk-Modernist"/>
              </a:defRPr>
            </a:pPr>
            <a:r>
              <a:t>For more Information and</a:t>
            </a:r>
          </a:p>
          <a:p>
            <a:pPr>
              <a:lnSpc>
                <a:spcPct val="120000"/>
              </a:lnSpc>
              <a:defRPr sz="7000" cap="none">
                <a:solidFill>
                  <a:srgbClr val="FFFFFF"/>
                </a:solidFill>
                <a:latin typeface="+mn-lt"/>
                <a:ea typeface="+mn-ea"/>
                <a:cs typeface="+mn-cs"/>
                <a:sym typeface="Sk-Modernist"/>
              </a:defRPr>
            </a:pPr>
            <a:r>
              <a:t>Resources on MECE Go to:</a:t>
            </a:r>
          </a:p>
        </p:txBody>
      </p:sp>
      <p:sp>
        <p:nvSpPr>
          <p:cNvPr id="363" name="www.caseinterview.com/mece…"/>
          <p:cNvSpPr txBox="1"/>
          <p:nvPr/>
        </p:nvSpPr>
        <p:spPr>
          <a:xfrm>
            <a:off x="3302000" y="7179395"/>
            <a:ext cx="17780000" cy="2870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p>
            <a:pPr>
              <a:lnSpc>
                <a:spcPct val="150000"/>
              </a:lnSpc>
              <a:defRPr sz="3000" cap="none">
                <a:solidFill>
                  <a:srgbClr val="FFFFFF"/>
                </a:solidFill>
                <a:latin typeface="Lato Regular"/>
                <a:ea typeface="Lato Regular"/>
                <a:cs typeface="Lato Regular"/>
                <a:sym typeface="Lato Regular"/>
              </a:defRPr>
            </a:pPr>
            <a:r>
              <a:t>www.caseinterview.com/mece</a:t>
            </a:r>
          </a:p>
          <a:p>
            <a:pPr>
              <a:lnSpc>
                <a:spcPct val="150000"/>
              </a:lnSpc>
              <a:spcBef>
                <a:spcPts val="2000"/>
              </a:spcBef>
              <a:defRPr sz="3000" cap="none">
                <a:solidFill>
                  <a:srgbClr val="FFFFFF"/>
                </a:solidFill>
                <a:latin typeface="Lato Regular"/>
                <a:ea typeface="Lato Regular"/>
                <a:cs typeface="Lato Regular"/>
                <a:sym typeface="Lato Regular"/>
              </a:defRPr>
            </a:pPr>
            <a:r>
              <a:t>www.caseinterview.com/mece-frameworks</a:t>
            </a:r>
          </a:p>
          <a:p>
            <a:pPr>
              <a:lnSpc>
                <a:spcPct val="150000"/>
              </a:lnSpc>
              <a:defRPr sz="3000" cap="none">
                <a:solidFill>
                  <a:srgbClr val="FFFFFF"/>
                </a:solidFill>
              </a:defRPr>
            </a:pPr>
            <a:r>
              <a:t>Case Interview Secrets by Victor Cheng (specifically Chapter 9)</a:t>
            </a:r>
          </a:p>
          <a:p>
            <a:pPr>
              <a:lnSpc>
                <a:spcPct val="150000"/>
              </a:lnSpc>
              <a:defRPr sz="3000" cap="none">
                <a:solidFill>
                  <a:srgbClr val="FFFFFF"/>
                </a:solidFill>
                <a:latin typeface="Lato Regular"/>
                <a:ea typeface="Lato Regular"/>
                <a:cs typeface="Lato Regular"/>
                <a:sym typeface="Lato Regular"/>
              </a:defRPr>
            </a:pPr>
            <a:r>
              <a:t>www.caseinterviewsecrets.com</a:t>
            </a:r>
          </a:p>
        </p:txBody>
      </p:sp>
    </p:spTree>
  </p:cSld>
  <p:clrMapOvr>
    <a:masterClrMapping/>
  </p:clrMapOvr>
  <mc:AlternateContent xmlns:mc="http://schemas.openxmlformats.org/markup-compatibility/2006" xmlns:p14="http://schemas.microsoft.com/office/powerpoint/2010/main">
    <mc:Choice Requires="p14">
      <p:transition spd="slow" p14:dur="1200">
        <p:push dir="u"/>
      </p:transition>
    </mc:Choice>
    <mc:Fallback xmlns:a14="http://schemas.microsoft.com/office/drawing/2010/main" xmlns:m="http://schemas.openxmlformats.org/officeDocument/2006/math"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5" name="rawpixel-592444-unsplash.jpg" descr="rawpixel-592444-unsplash.jpg"/>
          <p:cNvPicPr>
            <a:picLocks noChangeAspect="1"/>
          </p:cNvPicPr>
          <p:nvPr/>
        </p:nvPicPr>
        <p:blipFill>
          <a:blip r:embed="rId2">
            <a:alphaModFix amt="30000"/>
            <a:extLst/>
          </a:blip>
          <a:srcRect t="23956" b="23956"/>
          <a:stretch>
            <a:fillRect/>
          </a:stretch>
        </p:blipFill>
        <p:spPr>
          <a:xfrm>
            <a:off x="0" y="0"/>
            <a:ext cx="24384000" cy="13716000"/>
          </a:xfrm>
          <a:prstGeom prst="rect">
            <a:avLst/>
          </a:prstGeom>
          <a:ln w="12700">
            <a:miter lim="400000"/>
          </a:ln>
        </p:spPr>
      </p:pic>
      <p:sp>
        <p:nvSpPr>
          <p:cNvPr id="366" name="Case Interview Free Resources"/>
          <p:cNvSpPr txBox="1"/>
          <p:nvPr/>
        </p:nvSpPr>
        <p:spPr>
          <a:xfrm>
            <a:off x="3126775" y="5850695"/>
            <a:ext cx="18130450" cy="1168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nSpc>
                <a:spcPct val="120000"/>
              </a:lnSpc>
              <a:defRPr sz="7000" cap="none">
                <a:solidFill>
                  <a:srgbClr val="FFFFFF"/>
                </a:solidFill>
                <a:latin typeface="+mn-lt"/>
                <a:ea typeface="+mn-ea"/>
                <a:cs typeface="+mn-cs"/>
                <a:sym typeface="Sk-Modernist"/>
              </a:defRPr>
            </a:lvl1pPr>
          </a:lstStyle>
          <a:p>
            <a:r>
              <a:t>Case Interview Free Resources</a:t>
            </a:r>
          </a:p>
        </p:txBody>
      </p:sp>
      <p:sp>
        <p:nvSpPr>
          <p:cNvPr id="367" name="www.caseinterview.com"/>
          <p:cNvSpPr txBox="1"/>
          <p:nvPr/>
        </p:nvSpPr>
        <p:spPr>
          <a:xfrm>
            <a:off x="3302000" y="7306504"/>
            <a:ext cx="17780000" cy="5588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lvl1pPr>
              <a:lnSpc>
                <a:spcPct val="150000"/>
              </a:lnSpc>
              <a:defRPr sz="3000" cap="none">
                <a:solidFill>
                  <a:srgbClr val="FFFFFF"/>
                </a:solidFill>
                <a:latin typeface="Lato Regular"/>
                <a:ea typeface="Lato Regular"/>
                <a:cs typeface="Lato Regular"/>
                <a:sym typeface="Lato Regular"/>
              </a:defRPr>
            </a:lvl1pPr>
          </a:lstStyle>
          <a:p>
            <a:r>
              <a:t>www.caseinterview.com</a:t>
            </a:r>
          </a:p>
        </p:txBody>
      </p:sp>
    </p:spTree>
  </p:cSld>
  <p:clrMapOvr>
    <a:masterClrMapping/>
  </p:clrMapOvr>
  <mc:AlternateContent xmlns:mc="http://schemas.openxmlformats.org/markup-compatibility/2006" xmlns:p14="http://schemas.microsoft.com/office/powerpoint/2010/main">
    <mc:Choice Requires="p14">
      <p:transition spd="slow" p14:dur="1200">
        <p:push dir="u"/>
      </p:transition>
    </mc:Choice>
    <mc:Fallback xmlns:a14="http://schemas.microsoft.com/office/drawing/2010/main" xmlns:m="http://schemas.openxmlformats.org/officeDocument/2006/math"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 name="3.jpeg" descr="3.jpeg"/>
          <p:cNvPicPr>
            <a:picLocks noGrp="1"/>
          </p:cNvPicPr>
          <p:nvPr>
            <p:ph type="pic" idx="13"/>
          </p:nvPr>
        </p:nvPicPr>
        <p:blipFill>
          <a:blip r:embed="rId2">
            <a:alphaModFix amt="35000"/>
            <a:extLst/>
          </a:blip>
          <a:srcRect l="13543" r="13543"/>
          <a:stretch>
            <a:fillRect/>
          </a:stretch>
        </p:blipFill>
        <p:spPr>
          <a:prstGeom prst="rect">
            <a:avLst/>
          </a:prstGeom>
        </p:spPr>
      </p:pic>
      <p:sp>
        <p:nvSpPr>
          <p:cNvPr id="119" name="The MECE principle suggests that to fix any large problem…"/>
          <p:cNvSpPr txBox="1">
            <a:spLocks noGrp="1"/>
          </p:cNvSpPr>
          <p:nvPr>
            <p:ph type="title"/>
          </p:nvPr>
        </p:nvSpPr>
        <p:spPr>
          <a:prstGeom prst="rect">
            <a:avLst/>
          </a:prstGeom>
        </p:spPr>
        <p:txBody>
          <a:bodyPr/>
          <a:lstStyle/>
          <a:p>
            <a:r>
              <a:t>The MECE principle suggests that to fix any large problem…</a:t>
            </a:r>
          </a:p>
        </p:txBody>
      </p:sp>
      <p:sp>
        <p:nvSpPr>
          <p:cNvPr id="120" name="Slide Number"/>
          <p:cNvSpPr txBox="1">
            <a:spLocks noGrp="1"/>
          </p:cNvSpPr>
          <p:nvPr>
            <p:ph type="sldNum" sz="quarter" idx="2"/>
          </p:nvPr>
        </p:nvSpPr>
        <p:spPr>
          <a:xfrm>
            <a:off x="23140186" y="12895600"/>
            <a:ext cx="261621" cy="40640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3</a:t>
            </a:fld>
            <a:endParaRPr/>
          </a:p>
        </p:txBody>
      </p:sp>
      <p:sp>
        <p:nvSpPr>
          <p:cNvPr id="121" name="you need to understand your options by sorting…"/>
          <p:cNvSpPr txBox="1">
            <a:spLocks noGrp="1"/>
          </p:cNvSpPr>
          <p:nvPr>
            <p:ph type="body" sz="quarter" idx="1"/>
          </p:nvPr>
        </p:nvSpPr>
        <p:spPr>
          <a:prstGeom prst="rect">
            <a:avLst/>
          </a:prstGeom>
        </p:spPr>
        <p:txBody>
          <a:bodyPr/>
          <a:lstStyle/>
          <a:p>
            <a:r>
              <a:t>you need to understand your options by sorting </a:t>
            </a:r>
          </a:p>
          <a:p>
            <a:r>
              <a:t>them into categories that are:</a:t>
            </a:r>
          </a:p>
        </p:txBody>
      </p:sp>
      <p:grpSp>
        <p:nvGrpSpPr>
          <p:cNvPr id="124" name="Group"/>
          <p:cNvGrpSpPr/>
          <p:nvPr/>
        </p:nvGrpSpPr>
        <p:grpSpPr>
          <a:xfrm>
            <a:off x="17312693" y="7534457"/>
            <a:ext cx="6025705" cy="1198558"/>
            <a:chOff x="0" y="0"/>
            <a:chExt cx="6025703" cy="1198556"/>
          </a:xfrm>
        </p:grpSpPr>
        <p:sp>
          <p:nvSpPr>
            <p:cNvPr id="122" name="Collectively Exhaustive"/>
            <p:cNvSpPr txBox="1"/>
            <p:nvPr/>
          </p:nvSpPr>
          <p:spPr>
            <a:xfrm>
              <a:off x="0" y="0"/>
              <a:ext cx="5969000" cy="62230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t">
              <a:spAutoFit/>
            </a:bodyPr>
            <a:lstStyle>
              <a:lvl1pPr algn="l">
                <a:defRPr sz="3400"/>
              </a:lvl1pPr>
            </a:lstStyle>
            <a:p>
              <a:r>
                <a:t>Collectively Exhaustive</a:t>
              </a:r>
            </a:p>
          </p:txBody>
        </p:sp>
        <p:sp>
          <p:nvSpPr>
            <p:cNvPr id="123" name="All items can fit into one of the categories"/>
            <p:cNvSpPr txBox="1"/>
            <p:nvPr/>
          </p:nvSpPr>
          <p:spPr>
            <a:xfrm>
              <a:off x="55449" y="715956"/>
              <a:ext cx="5970255" cy="4826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t">
              <a:spAutoFit/>
            </a:bodyPr>
            <a:lstStyle>
              <a:lvl1pPr algn="l">
                <a:lnSpc>
                  <a:spcPct val="120000"/>
                </a:lnSpc>
                <a:defRPr sz="2500" cap="none">
                  <a:solidFill>
                    <a:srgbClr val="717172"/>
                  </a:solidFill>
                  <a:latin typeface="Lato Regular"/>
                  <a:ea typeface="Lato Regular"/>
                  <a:cs typeface="Lato Regular"/>
                  <a:sym typeface="Lato Regular"/>
                </a:defRPr>
              </a:lvl1pPr>
            </a:lstStyle>
            <a:p>
              <a:r>
                <a:t>All items can fit into one of the categories</a:t>
              </a:r>
            </a:p>
          </p:txBody>
        </p:sp>
      </p:grpSp>
      <p:sp>
        <p:nvSpPr>
          <p:cNvPr id="125" name="Shape"/>
          <p:cNvSpPr/>
          <p:nvPr/>
        </p:nvSpPr>
        <p:spPr>
          <a:xfrm>
            <a:off x="16059132" y="7689236"/>
            <a:ext cx="889001" cy="889001"/>
          </a:xfrm>
          <a:custGeom>
            <a:avLst/>
            <a:gdLst/>
            <a:ahLst/>
            <a:cxnLst>
              <a:cxn ang="0">
                <a:pos x="wd2" y="hd2"/>
              </a:cxn>
              <a:cxn ang="5400000">
                <a:pos x="wd2" y="hd2"/>
              </a:cxn>
              <a:cxn ang="10800000">
                <a:pos x="wd2" y="hd2"/>
              </a:cxn>
              <a:cxn ang="16200000">
                <a:pos x="wd2" y="hd2"/>
              </a:cxn>
            </a:cxnLst>
            <a:rect l="0" t="0" r="r" b="b"/>
            <a:pathLst>
              <a:path w="21600" h="21600" extrusionOk="0">
                <a:moveTo>
                  <a:pt x="20732" y="6661"/>
                </a:moveTo>
                <a:cubicBezTo>
                  <a:pt x="20540" y="6471"/>
                  <a:pt x="20228" y="6473"/>
                  <a:pt x="20038" y="6667"/>
                </a:cubicBezTo>
                <a:cubicBezTo>
                  <a:pt x="19903" y="6804"/>
                  <a:pt x="19870" y="7000"/>
                  <a:pt x="19929" y="7171"/>
                </a:cubicBezTo>
                <a:lnTo>
                  <a:pt x="19918" y="7175"/>
                </a:lnTo>
                <a:cubicBezTo>
                  <a:pt x="20365" y="8298"/>
                  <a:pt x="20618" y="9518"/>
                  <a:pt x="20618" y="10800"/>
                </a:cubicBezTo>
                <a:cubicBezTo>
                  <a:pt x="20618" y="16223"/>
                  <a:pt x="16223" y="20618"/>
                  <a:pt x="10800" y="20618"/>
                </a:cubicBezTo>
                <a:cubicBezTo>
                  <a:pt x="5378" y="20618"/>
                  <a:pt x="982" y="16223"/>
                  <a:pt x="982" y="10800"/>
                </a:cubicBezTo>
                <a:cubicBezTo>
                  <a:pt x="982" y="5377"/>
                  <a:pt x="5378" y="982"/>
                  <a:pt x="10800" y="982"/>
                </a:cubicBezTo>
                <a:cubicBezTo>
                  <a:pt x="13575" y="982"/>
                  <a:pt x="16077" y="2136"/>
                  <a:pt x="17862" y="3989"/>
                </a:cubicBezTo>
                <a:lnTo>
                  <a:pt x="17868" y="3982"/>
                </a:lnTo>
                <a:cubicBezTo>
                  <a:pt x="18062" y="4157"/>
                  <a:pt x="18359" y="4153"/>
                  <a:pt x="18544" y="3965"/>
                </a:cubicBezTo>
                <a:cubicBezTo>
                  <a:pt x="18734" y="3771"/>
                  <a:pt x="18732" y="3461"/>
                  <a:pt x="18539" y="3270"/>
                </a:cubicBezTo>
                <a:cubicBezTo>
                  <a:pt x="18520" y="3252"/>
                  <a:pt x="18496" y="3244"/>
                  <a:pt x="18476" y="3230"/>
                </a:cubicBezTo>
                <a:cubicBezTo>
                  <a:pt x="16521" y="1241"/>
                  <a:pt x="13810" y="0"/>
                  <a:pt x="10800" y="0"/>
                </a:cubicBezTo>
                <a:cubicBezTo>
                  <a:pt x="4835" y="0"/>
                  <a:pt x="0" y="4835"/>
                  <a:pt x="0" y="10800"/>
                </a:cubicBezTo>
                <a:cubicBezTo>
                  <a:pt x="0" y="16764"/>
                  <a:pt x="4835" y="21600"/>
                  <a:pt x="10800" y="21600"/>
                </a:cubicBezTo>
                <a:cubicBezTo>
                  <a:pt x="16765" y="21600"/>
                  <a:pt x="21600" y="16764"/>
                  <a:pt x="21600" y="10800"/>
                </a:cubicBezTo>
                <a:cubicBezTo>
                  <a:pt x="21600" y="9412"/>
                  <a:pt x="21329" y="8089"/>
                  <a:pt x="20851" y="6869"/>
                </a:cubicBezTo>
                <a:cubicBezTo>
                  <a:pt x="20828" y="6794"/>
                  <a:pt x="20793" y="6721"/>
                  <a:pt x="20732" y="6661"/>
                </a:cubicBezTo>
                <a:moveTo>
                  <a:pt x="10792" y="13534"/>
                </a:moveTo>
                <a:lnTo>
                  <a:pt x="6238" y="8980"/>
                </a:lnTo>
                <a:cubicBezTo>
                  <a:pt x="6149" y="8891"/>
                  <a:pt x="6027" y="8836"/>
                  <a:pt x="5891" y="8836"/>
                </a:cubicBezTo>
                <a:cubicBezTo>
                  <a:pt x="5620" y="8836"/>
                  <a:pt x="5400" y="9056"/>
                  <a:pt x="5400" y="9327"/>
                </a:cubicBezTo>
                <a:cubicBezTo>
                  <a:pt x="5400" y="9463"/>
                  <a:pt x="5455" y="9585"/>
                  <a:pt x="5544" y="9675"/>
                </a:cubicBezTo>
                <a:lnTo>
                  <a:pt x="10453" y="14583"/>
                </a:lnTo>
                <a:cubicBezTo>
                  <a:pt x="10542" y="14672"/>
                  <a:pt x="10664" y="14727"/>
                  <a:pt x="10800" y="14727"/>
                </a:cubicBezTo>
                <a:cubicBezTo>
                  <a:pt x="10940" y="14727"/>
                  <a:pt x="11064" y="14668"/>
                  <a:pt x="11154" y="14574"/>
                </a:cubicBezTo>
                <a:lnTo>
                  <a:pt x="11155" y="14576"/>
                </a:lnTo>
                <a:lnTo>
                  <a:pt x="19353" y="5988"/>
                </a:lnTo>
                <a:cubicBezTo>
                  <a:pt x="19353" y="5989"/>
                  <a:pt x="19354" y="5990"/>
                  <a:pt x="19354" y="5991"/>
                </a:cubicBezTo>
                <a:lnTo>
                  <a:pt x="20055" y="5255"/>
                </a:lnTo>
                <a:cubicBezTo>
                  <a:pt x="20055" y="5255"/>
                  <a:pt x="20054" y="5254"/>
                  <a:pt x="20054" y="5253"/>
                </a:cubicBezTo>
                <a:lnTo>
                  <a:pt x="21464" y="3775"/>
                </a:lnTo>
                <a:lnTo>
                  <a:pt x="21463" y="3774"/>
                </a:lnTo>
                <a:cubicBezTo>
                  <a:pt x="21547" y="3686"/>
                  <a:pt x="21600" y="3567"/>
                  <a:pt x="21600" y="3436"/>
                </a:cubicBezTo>
                <a:cubicBezTo>
                  <a:pt x="21600" y="3166"/>
                  <a:pt x="21380" y="2945"/>
                  <a:pt x="21109" y="2945"/>
                </a:cubicBezTo>
                <a:cubicBezTo>
                  <a:pt x="20969" y="2945"/>
                  <a:pt x="20844" y="3005"/>
                  <a:pt x="20755" y="3099"/>
                </a:cubicBezTo>
                <a:lnTo>
                  <a:pt x="20754" y="3097"/>
                </a:lnTo>
                <a:lnTo>
                  <a:pt x="19493" y="4419"/>
                </a:lnTo>
                <a:cubicBezTo>
                  <a:pt x="19492" y="4418"/>
                  <a:pt x="19491" y="4416"/>
                  <a:pt x="19490" y="4415"/>
                </a:cubicBezTo>
                <a:lnTo>
                  <a:pt x="18805" y="5133"/>
                </a:lnTo>
                <a:cubicBezTo>
                  <a:pt x="18806" y="5134"/>
                  <a:pt x="18807" y="5136"/>
                  <a:pt x="18807" y="5137"/>
                </a:cubicBezTo>
                <a:cubicBezTo>
                  <a:pt x="18807" y="5137"/>
                  <a:pt x="10792" y="13534"/>
                  <a:pt x="10792" y="13534"/>
                </a:cubicBezTo>
                <a:close/>
              </a:path>
            </a:pathLst>
          </a:custGeom>
          <a:gradFill>
            <a:gsLst>
              <a:gs pos="0">
                <a:srgbClr val="23A2DC"/>
              </a:gs>
              <a:gs pos="48650">
                <a:srgbClr val="465BCF"/>
              </a:gs>
              <a:gs pos="100000">
                <a:srgbClr val="3949A5"/>
              </a:gs>
            </a:gsLst>
            <a:lin ang="5400000"/>
          </a:gradFill>
          <a:ln w="12700">
            <a:miter lim="400000"/>
          </a:ln>
        </p:spPr>
        <p:txBody>
          <a:bodyPr lIns="45719" rIns="45719" anchor="ctr"/>
          <a:lstStyle/>
          <a:p>
            <a:pPr algn="l" defTabSz="457062">
              <a:defRPr sz="2800" cap="none">
                <a:solidFill>
                  <a:srgbClr val="FFFFFF"/>
                </a:solidFill>
                <a:effectLst>
                  <a:outerShdw blurRad="38100" dist="12700" dir="5400000" rotWithShape="0">
                    <a:srgbClr val="000000">
                      <a:alpha val="50000"/>
                    </a:srgbClr>
                  </a:outerShdw>
                </a:effectLst>
                <a:latin typeface="Lato Regular"/>
                <a:ea typeface="Lato Regular"/>
                <a:cs typeface="Lato Regular"/>
                <a:sym typeface="Lato Regular"/>
              </a:defRPr>
            </a:pPr>
            <a:endParaRPr/>
          </a:p>
        </p:txBody>
      </p:sp>
      <p:grpSp>
        <p:nvGrpSpPr>
          <p:cNvPr id="128" name="Group"/>
          <p:cNvGrpSpPr/>
          <p:nvPr/>
        </p:nvGrpSpPr>
        <p:grpSpPr>
          <a:xfrm>
            <a:off x="17316423" y="4982985"/>
            <a:ext cx="6025705" cy="1198557"/>
            <a:chOff x="0" y="0"/>
            <a:chExt cx="6025703" cy="1198556"/>
          </a:xfrm>
        </p:grpSpPr>
        <p:sp>
          <p:nvSpPr>
            <p:cNvPr id="126" name="Mutually Exclusive"/>
            <p:cNvSpPr txBox="1"/>
            <p:nvPr/>
          </p:nvSpPr>
          <p:spPr>
            <a:xfrm>
              <a:off x="0" y="0"/>
              <a:ext cx="5969000" cy="62230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t">
              <a:spAutoFit/>
            </a:bodyPr>
            <a:lstStyle>
              <a:lvl1pPr algn="l">
                <a:defRPr sz="3400"/>
              </a:lvl1pPr>
            </a:lstStyle>
            <a:p>
              <a:r>
                <a:t>Mutually Exclusive</a:t>
              </a:r>
            </a:p>
          </p:txBody>
        </p:sp>
        <p:sp>
          <p:nvSpPr>
            <p:cNvPr id="127" name="Items that can fit into one category"/>
            <p:cNvSpPr txBox="1"/>
            <p:nvPr/>
          </p:nvSpPr>
          <p:spPr>
            <a:xfrm>
              <a:off x="55449" y="715956"/>
              <a:ext cx="5970255" cy="4826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t">
              <a:spAutoFit/>
            </a:bodyPr>
            <a:lstStyle>
              <a:lvl1pPr algn="l">
                <a:lnSpc>
                  <a:spcPct val="120000"/>
                </a:lnSpc>
                <a:defRPr sz="2500" cap="none">
                  <a:solidFill>
                    <a:srgbClr val="717172"/>
                  </a:solidFill>
                  <a:latin typeface="Lato Regular"/>
                  <a:ea typeface="Lato Regular"/>
                  <a:cs typeface="Lato Regular"/>
                  <a:sym typeface="Lato Regular"/>
                </a:defRPr>
              </a:lvl1pPr>
            </a:lstStyle>
            <a:p>
              <a:r>
                <a:t>Items that can fit into one category</a:t>
              </a:r>
            </a:p>
          </p:txBody>
        </p:sp>
      </p:grpSp>
      <p:sp>
        <p:nvSpPr>
          <p:cNvPr id="129" name="Shape"/>
          <p:cNvSpPr/>
          <p:nvPr/>
        </p:nvSpPr>
        <p:spPr>
          <a:xfrm>
            <a:off x="16059132" y="5137763"/>
            <a:ext cx="889001" cy="889001"/>
          </a:xfrm>
          <a:custGeom>
            <a:avLst/>
            <a:gdLst/>
            <a:ahLst/>
            <a:cxnLst>
              <a:cxn ang="0">
                <a:pos x="wd2" y="hd2"/>
              </a:cxn>
              <a:cxn ang="5400000">
                <a:pos x="wd2" y="hd2"/>
              </a:cxn>
              <a:cxn ang="10800000">
                <a:pos x="wd2" y="hd2"/>
              </a:cxn>
              <a:cxn ang="16200000">
                <a:pos x="wd2" y="hd2"/>
              </a:cxn>
            </a:cxnLst>
            <a:rect l="0" t="0" r="r" b="b"/>
            <a:pathLst>
              <a:path w="21600" h="21600" extrusionOk="0">
                <a:moveTo>
                  <a:pt x="20732" y="6661"/>
                </a:moveTo>
                <a:cubicBezTo>
                  <a:pt x="20540" y="6471"/>
                  <a:pt x="20228" y="6473"/>
                  <a:pt x="20038" y="6667"/>
                </a:cubicBezTo>
                <a:cubicBezTo>
                  <a:pt x="19903" y="6804"/>
                  <a:pt x="19870" y="7000"/>
                  <a:pt x="19929" y="7171"/>
                </a:cubicBezTo>
                <a:lnTo>
                  <a:pt x="19918" y="7175"/>
                </a:lnTo>
                <a:cubicBezTo>
                  <a:pt x="20365" y="8298"/>
                  <a:pt x="20618" y="9518"/>
                  <a:pt x="20618" y="10800"/>
                </a:cubicBezTo>
                <a:cubicBezTo>
                  <a:pt x="20618" y="16223"/>
                  <a:pt x="16223" y="20618"/>
                  <a:pt x="10800" y="20618"/>
                </a:cubicBezTo>
                <a:cubicBezTo>
                  <a:pt x="5378" y="20618"/>
                  <a:pt x="982" y="16223"/>
                  <a:pt x="982" y="10800"/>
                </a:cubicBezTo>
                <a:cubicBezTo>
                  <a:pt x="982" y="5377"/>
                  <a:pt x="5378" y="982"/>
                  <a:pt x="10800" y="982"/>
                </a:cubicBezTo>
                <a:cubicBezTo>
                  <a:pt x="13575" y="982"/>
                  <a:pt x="16077" y="2136"/>
                  <a:pt x="17862" y="3989"/>
                </a:cubicBezTo>
                <a:lnTo>
                  <a:pt x="17868" y="3982"/>
                </a:lnTo>
                <a:cubicBezTo>
                  <a:pt x="18062" y="4157"/>
                  <a:pt x="18359" y="4153"/>
                  <a:pt x="18544" y="3965"/>
                </a:cubicBezTo>
                <a:cubicBezTo>
                  <a:pt x="18734" y="3771"/>
                  <a:pt x="18732" y="3461"/>
                  <a:pt x="18539" y="3270"/>
                </a:cubicBezTo>
                <a:cubicBezTo>
                  <a:pt x="18520" y="3252"/>
                  <a:pt x="18496" y="3244"/>
                  <a:pt x="18476" y="3230"/>
                </a:cubicBezTo>
                <a:cubicBezTo>
                  <a:pt x="16521" y="1241"/>
                  <a:pt x="13810" y="0"/>
                  <a:pt x="10800" y="0"/>
                </a:cubicBezTo>
                <a:cubicBezTo>
                  <a:pt x="4835" y="0"/>
                  <a:pt x="0" y="4835"/>
                  <a:pt x="0" y="10800"/>
                </a:cubicBezTo>
                <a:cubicBezTo>
                  <a:pt x="0" y="16764"/>
                  <a:pt x="4835" y="21600"/>
                  <a:pt x="10800" y="21600"/>
                </a:cubicBezTo>
                <a:cubicBezTo>
                  <a:pt x="16765" y="21600"/>
                  <a:pt x="21600" y="16764"/>
                  <a:pt x="21600" y="10800"/>
                </a:cubicBezTo>
                <a:cubicBezTo>
                  <a:pt x="21600" y="9412"/>
                  <a:pt x="21329" y="8089"/>
                  <a:pt x="20851" y="6869"/>
                </a:cubicBezTo>
                <a:cubicBezTo>
                  <a:pt x="20828" y="6794"/>
                  <a:pt x="20793" y="6721"/>
                  <a:pt x="20732" y="6661"/>
                </a:cubicBezTo>
                <a:moveTo>
                  <a:pt x="10792" y="13534"/>
                </a:moveTo>
                <a:lnTo>
                  <a:pt x="6238" y="8980"/>
                </a:lnTo>
                <a:cubicBezTo>
                  <a:pt x="6149" y="8891"/>
                  <a:pt x="6027" y="8836"/>
                  <a:pt x="5891" y="8836"/>
                </a:cubicBezTo>
                <a:cubicBezTo>
                  <a:pt x="5620" y="8836"/>
                  <a:pt x="5400" y="9056"/>
                  <a:pt x="5400" y="9327"/>
                </a:cubicBezTo>
                <a:cubicBezTo>
                  <a:pt x="5400" y="9463"/>
                  <a:pt x="5455" y="9585"/>
                  <a:pt x="5544" y="9675"/>
                </a:cubicBezTo>
                <a:lnTo>
                  <a:pt x="10453" y="14583"/>
                </a:lnTo>
                <a:cubicBezTo>
                  <a:pt x="10542" y="14672"/>
                  <a:pt x="10664" y="14727"/>
                  <a:pt x="10800" y="14727"/>
                </a:cubicBezTo>
                <a:cubicBezTo>
                  <a:pt x="10940" y="14727"/>
                  <a:pt x="11064" y="14668"/>
                  <a:pt x="11154" y="14574"/>
                </a:cubicBezTo>
                <a:lnTo>
                  <a:pt x="11155" y="14576"/>
                </a:lnTo>
                <a:lnTo>
                  <a:pt x="19353" y="5988"/>
                </a:lnTo>
                <a:cubicBezTo>
                  <a:pt x="19353" y="5989"/>
                  <a:pt x="19354" y="5990"/>
                  <a:pt x="19354" y="5991"/>
                </a:cubicBezTo>
                <a:lnTo>
                  <a:pt x="20055" y="5255"/>
                </a:lnTo>
                <a:cubicBezTo>
                  <a:pt x="20055" y="5255"/>
                  <a:pt x="20054" y="5254"/>
                  <a:pt x="20054" y="5253"/>
                </a:cubicBezTo>
                <a:lnTo>
                  <a:pt x="21464" y="3775"/>
                </a:lnTo>
                <a:lnTo>
                  <a:pt x="21463" y="3774"/>
                </a:lnTo>
                <a:cubicBezTo>
                  <a:pt x="21547" y="3686"/>
                  <a:pt x="21600" y="3567"/>
                  <a:pt x="21600" y="3436"/>
                </a:cubicBezTo>
                <a:cubicBezTo>
                  <a:pt x="21600" y="3166"/>
                  <a:pt x="21380" y="2945"/>
                  <a:pt x="21109" y="2945"/>
                </a:cubicBezTo>
                <a:cubicBezTo>
                  <a:pt x="20969" y="2945"/>
                  <a:pt x="20844" y="3005"/>
                  <a:pt x="20755" y="3099"/>
                </a:cubicBezTo>
                <a:lnTo>
                  <a:pt x="20754" y="3097"/>
                </a:lnTo>
                <a:lnTo>
                  <a:pt x="19493" y="4419"/>
                </a:lnTo>
                <a:cubicBezTo>
                  <a:pt x="19492" y="4418"/>
                  <a:pt x="19491" y="4416"/>
                  <a:pt x="19490" y="4415"/>
                </a:cubicBezTo>
                <a:lnTo>
                  <a:pt x="18805" y="5133"/>
                </a:lnTo>
                <a:cubicBezTo>
                  <a:pt x="18806" y="5134"/>
                  <a:pt x="18807" y="5136"/>
                  <a:pt x="18807" y="5137"/>
                </a:cubicBezTo>
                <a:cubicBezTo>
                  <a:pt x="18807" y="5137"/>
                  <a:pt x="10792" y="13534"/>
                  <a:pt x="10792" y="13534"/>
                </a:cubicBezTo>
                <a:close/>
              </a:path>
            </a:pathLst>
          </a:custGeom>
          <a:gradFill>
            <a:gsLst>
              <a:gs pos="0">
                <a:srgbClr val="23A2DC"/>
              </a:gs>
              <a:gs pos="48650">
                <a:srgbClr val="465BCF"/>
              </a:gs>
              <a:gs pos="100000">
                <a:srgbClr val="3949A5"/>
              </a:gs>
            </a:gsLst>
            <a:lin ang="5400000"/>
          </a:gradFill>
          <a:ln w="12700">
            <a:miter lim="400000"/>
          </a:ln>
        </p:spPr>
        <p:txBody>
          <a:bodyPr lIns="45719" rIns="45719" anchor="ctr"/>
          <a:lstStyle/>
          <a:p>
            <a:pPr algn="l" defTabSz="457062">
              <a:defRPr sz="2800" cap="none">
                <a:solidFill>
                  <a:srgbClr val="FFFFFF"/>
                </a:solidFill>
                <a:effectLst>
                  <a:outerShdw blurRad="38100" dist="12700" dir="5400000" rotWithShape="0">
                    <a:srgbClr val="000000">
                      <a:alpha val="50000"/>
                    </a:srgbClr>
                  </a:outerShdw>
                </a:effectLst>
                <a:latin typeface="Lato Regular"/>
                <a:ea typeface="Lato Regular"/>
                <a:cs typeface="Lato Regular"/>
                <a:sym typeface="Lato Regular"/>
              </a:defRPr>
            </a:pPr>
            <a:endParaRPr/>
          </a:p>
        </p:txBody>
      </p:sp>
    </p:spTree>
  </p:cSld>
  <p:clrMapOvr>
    <a:masterClrMapping/>
  </p:clrMapOvr>
  <mc:AlternateContent xmlns:mc="http://schemas.openxmlformats.org/markup-compatibility/2006" xmlns:p14="http://schemas.microsoft.com/office/powerpoint/2010/main">
    <mc:Choice Requires="p14">
      <p:transition spd="slow" p14:dur="1200">
        <p:push dir="u"/>
      </p:transition>
    </mc:Choice>
    <mc:Fallback xmlns:a14="http://schemas.microsoft.com/office/drawing/2010/main" xmlns:m="http://schemas.openxmlformats.org/officeDocument/2006/math"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Slide Number"/>
          <p:cNvSpPr txBox="1">
            <a:spLocks noGrp="1"/>
          </p:cNvSpPr>
          <p:nvPr>
            <p:ph type="sldNum" sz="quarter" idx="2"/>
          </p:nvPr>
        </p:nvSpPr>
        <p:spPr>
          <a:xfrm>
            <a:off x="23140186" y="12889317"/>
            <a:ext cx="261621" cy="40640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4</a:t>
            </a:fld>
            <a:endParaRPr/>
          </a:p>
        </p:txBody>
      </p:sp>
      <p:pic>
        <p:nvPicPr>
          <p:cNvPr id="132" name="Picture Placeholder 5" descr="Picture Placeholder 5"/>
          <p:cNvPicPr>
            <a:picLocks noChangeAspect="1"/>
          </p:cNvPicPr>
          <p:nvPr/>
        </p:nvPicPr>
        <p:blipFill>
          <a:blip r:embed="rId2">
            <a:extLst/>
          </a:blip>
          <a:srcRect l="2774" t="9058" r="2774" b="7256"/>
          <a:stretch>
            <a:fillRect/>
          </a:stretch>
        </p:blipFill>
        <p:spPr>
          <a:xfrm>
            <a:off x="2106612" y="1789509"/>
            <a:ext cx="20170785" cy="10060798"/>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14:dur="1200">
        <p:push dir="u"/>
      </p:transition>
    </mc:Choice>
    <mc:Fallback xmlns:a14="http://schemas.microsoft.com/office/drawing/2010/main" xmlns:m="http://schemas.openxmlformats.org/officeDocument/2006/math"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 name="4.jpeg" descr="4.jpeg"/>
          <p:cNvPicPr>
            <a:picLocks noChangeAspect="1"/>
          </p:cNvPicPr>
          <p:nvPr/>
        </p:nvPicPr>
        <p:blipFill>
          <a:blip r:embed="rId2">
            <a:alphaModFix amt="30000"/>
            <a:extLst/>
          </a:blip>
          <a:srcRect t="4600" b="4600"/>
          <a:stretch>
            <a:fillRect/>
          </a:stretch>
        </p:blipFill>
        <p:spPr>
          <a:xfrm>
            <a:off x="0" y="0"/>
            <a:ext cx="24384000" cy="13716000"/>
          </a:xfrm>
          <a:prstGeom prst="rect">
            <a:avLst/>
          </a:prstGeom>
          <a:ln w="12700">
            <a:miter lim="400000"/>
          </a:ln>
        </p:spPr>
      </p:pic>
      <p:sp>
        <p:nvSpPr>
          <p:cNvPr id="135" name="In “plain English” a MECE set is one that has no overlaps and no gaps"/>
          <p:cNvSpPr txBox="1"/>
          <p:nvPr/>
        </p:nvSpPr>
        <p:spPr>
          <a:xfrm>
            <a:off x="3302000" y="5633719"/>
            <a:ext cx="17780000" cy="24485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nSpc>
                <a:spcPct val="120000"/>
              </a:lnSpc>
              <a:defRPr sz="7000" cap="none">
                <a:solidFill>
                  <a:srgbClr val="FFFFFF"/>
                </a:solidFill>
                <a:latin typeface="+mn-lt"/>
                <a:ea typeface="+mn-ea"/>
                <a:cs typeface="+mn-cs"/>
                <a:sym typeface="Sk-Modernist"/>
              </a:defRPr>
            </a:lvl1pPr>
          </a:lstStyle>
          <a:p>
            <a:r>
              <a:t>In “plain English” a MECE set is one that has no overlaps and no gaps</a:t>
            </a:r>
          </a:p>
        </p:txBody>
      </p:sp>
    </p:spTree>
  </p:cSld>
  <p:clrMapOvr>
    <a:masterClrMapping/>
  </p:clrMapOvr>
  <mc:AlternateContent xmlns:mc="http://schemas.openxmlformats.org/markup-compatibility/2006" xmlns:p14="http://schemas.microsoft.com/office/powerpoint/2010/main">
    <mc:Choice Requires="p14">
      <p:transition spd="slow" p14:dur="1200">
        <p:push dir="u"/>
      </p:transition>
    </mc:Choice>
    <mc:Fallback xmlns:a14="http://schemas.microsoft.com/office/drawing/2010/main" xmlns:m="http://schemas.openxmlformats.org/officeDocument/2006/math"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MECE Example: Age Brackets"/>
          <p:cNvSpPr txBox="1">
            <a:spLocks noGrp="1"/>
          </p:cNvSpPr>
          <p:nvPr>
            <p:ph type="title"/>
          </p:nvPr>
        </p:nvSpPr>
        <p:spPr>
          <a:prstGeom prst="rect">
            <a:avLst/>
          </a:prstGeom>
        </p:spPr>
        <p:txBody>
          <a:bodyPr/>
          <a:lstStyle>
            <a:lvl1pPr>
              <a:lnSpc>
                <a:spcPct val="100000"/>
              </a:lnSpc>
            </a:lvl1pPr>
          </a:lstStyle>
          <a:p>
            <a:r>
              <a:t>MECE Example: Age Brackets</a:t>
            </a:r>
          </a:p>
        </p:txBody>
      </p:sp>
      <p:sp>
        <p:nvSpPr>
          <p:cNvPr id="138" name="Slide Number"/>
          <p:cNvSpPr txBox="1">
            <a:spLocks noGrp="1"/>
          </p:cNvSpPr>
          <p:nvPr>
            <p:ph type="sldNum" sz="quarter" idx="2"/>
          </p:nvPr>
        </p:nvSpPr>
        <p:spPr>
          <a:xfrm>
            <a:off x="23140186" y="12889317"/>
            <a:ext cx="261621" cy="40640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6</a:t>
            </a:fld>
            <a:endParaRPr/>
          </a:p>
        </p:txBody>
      </p:sp>
      <p:sp>
        <p:nvSpPr>
          <p:cNvPr id="139" name="Rounded Rectangle"/>
          <p:cNvSpPr/>
          <p:nvPr/>
        </p:nvSpPr>
        <p:spPr>
          <a:xfrm rot="10800000" flipH="1">
            <a:off x="13220700" y="8237537"/>
            <a:ext cx="1016000" cy="1016001"/>
          </a:xfrm>
          <a:prstGeom prst="roundRect">
            <a:avLst>
              <a:gd name="adj" fmla="val 32500"/>
            </a:avLst>
          </a:prstGeom>
          <a:gradFill>
            <a:gsLst>
              <a:gs pos="0">
                <a:srgbClr val="3949A5"/>
              </a:gs>
              <a:gs pos="48365">
                <a:srgbClr val="485FCC"/>
              </a:gs>
              <a:gs pos="100000">
                <a:srgbClr val="23A2DC"/>
              </a:gs>
            </a:gsLst>
            <a:path path="circle">
              <a:fillToRect l="37721" t="-19636" r="62278" b="119636"/>
            </a:path>
          </a:gradFill>
          <a:ln w="12700">
            <a:miter lim="400000"/>
          </a:ln>
        </p:spPr>
        <p:txBody>
          <a:bodyPr lIns="50800" tIns="50800" rIns="50800" bIns="50800" anchor="ctr"/>
          <a:lstStyle/>
          <a:p>
            <a:pPr>
              <a:defRPr sz="3200" cap="none">
                <a:solidFill>
                  <a:srgbClr val="FFFFFF"/>
                </a:solidFill>
                <a:latin typeface="Lato Light"/>
                <a:ea typeface="Lato Light"/>
                <a:cs typeface="Lato Light"/>
                <a:sym typeface="Lato Light"/>
              </a:defRPr>
            </a:pPr>
            <a:endParaRPr/>
          </a:p>
        </p:txBody>
      </p:sp>
      <p:sp>
        <p:nvSpPr>
          <p:cNvPr id="140" name="Rounded Rectangle"/>
          <p:cNvSpPr/>
          <p:nvPr/>
        </p:nvSpPr>
        <p:spPr>
          <a:xfrm rot="10800000" flipH="1">
            <a:off x="13220700" y="6467790"/>
            <a:ext cx="1016000" cy="1016001"/>
          </a:xfrm>
          <a:prstGeom prst="roundRect">
            <a:avLst>
              <a:gd name="adj" fmla="val 32500"/>
            </a:avLst>
          </a:prstGeom>
          <a:gradFill>
            <a:gsLst>
              <a:gs pos="0">
                <a:srgbClr val="3949A5"/>
              </a:gs>
              <a:gs pos="48365">
                <a:srgbClr val="485FCC"/>
              </a:gs>
              <a:gs pos="100000">
                <a:srgbClr val="23A2DC"/>
              </a:gs>
            </a:gsLst>
            <a:path path="circle">
              <a:fillToRect l="37721" t="-19636" r="62278" b="119636"/>
            </a:path>
          </a:gradFill>
          <a:ln w="12700">
            <a:miter lim="400000"/>
          </a:ln>
        </p:spPr>
        <p:txBody>
          <a:bodyPr lIns="50800" tIns="50800" rIns="50800" bIns="50800" anchor="ctr"/>
          <a:lstStyle/>
          <a:p>
            <a:pPr>
              <a:defRPr sz="3200" cap="none">
                <a:solidFill>
                  <a:srgbClr val="FFFFFF"/>
                </a:solidFill>
                <a:latin typeface="Lato Light"/>
                <a:ea typeface="Lato Light"/>
                <a:cs typeface="Lato Light"/>
                <a:sym typeface="Lato Light"/>
              </a:defRPr>
            </a:pPr>
            <a:endParaRPr/>
          </a:p>
        </p:txBody>
      </p:sp>
      <p:sp>
        <p:nvSpPr>
          <p:cNvPr id="141" name="Rounded Rectangle"/>
          <p:cNvSpPr/>
          <p:nvPr/>
        </p:nvSpPr>
        <p:spPr>
          <a:xfrm rot="10800000" flipH="1">
            <a:off x="13220700" y="4710743"/>
            <a:ext cx="1016000" cy="1016001"/>
          </a:xfrm>
          <a:prstGeom prst="roundRect">
            <a:avLst>
              <a:gd name="adj" fmla="val 32500"/>
            </a:avLst>
          </a:prstGeom>
          <a:gradFill>
            <a:gsLst>
              <a:gs pos="0">
                <a:srgbClr val="3949A5"/>
              </a:gs>
              <a:gs pos="48365">
                <a:srgbClr val="485FCC"/>
              </a:gs>
              <a:gs pos="100000">
                <a:srgbClr val="23A2DC"/>
              </a:gs>
            </a:gsLst>
            <a:path path="circle">
              <a:fillToRect l="37721" t="-19636" r="62278" b="119636"/>
            </a:path>
          </a:gradFill>
          <a:ln w="12700">
            <a:miter lim="400000"/>
          </a:ln>
        </p:spPr>
        <p:txBody>
          <a:bodyPr lIns="50800" tIns="50800" rIns="50800" bIns="50800" anchor="ctr"/>
          <a:lstStyle/>
          <a:p>
            <a:pPr>
              <a:defRPr sz="3200" cap="none">
                <a:solidFill>
                  <a:srgbClr val="FFFFFF"/>
                </a:solidFill>
                <a:latin typeface="Lato Light"/>
                <a:ea typeface="Lato Light"/>
                <a:cs typeface="Lato Light"/>
                <a:sym typeface="Lato Light"/>
              </a:defRPr>
            </a:pPr>
            <a:endParaRPr/>
          </a:p>
        </p:txBody>
      </p:sp>
      <p:sp>
        <p:nvSpPr>
          <p:cNvPr id="142" name="Rounded Rectangle"/>
          <p:cNvSpPr/>
          <p:nvPr/>
        </p:nvSpPr>
        <p:spPr>
          <a:xfrm rot="10800000" flipH="1">
            <a:off x="2247900" y="4716462"/>
            <a:ext cx="1016001" cy="1016001"/>
          </a:xfrm>
          <a:prstGeom prst="roundRect">
            <a:avLst>
              <a:gd name="adj" fmla="val 32500"/>
            </a:avLst>
          </a:prstGeom>
          <a:gradFill>
            <a:gsLst>
              <a:gs pos="0">
                <a:srgbClr val="3949A5"/>
              </a:gs>
              <a:gs pos="48365">
                <a:srgbClr val="485FCC"/>
              </a:gs>
              <a:gs pos="100000">
                <a:srgbClr val="23A2DC"/>
              </a:gs>
            </a:gsLst>
            <a:path path="circle">
              <a:fillToRect l="37721" t="-19636" r="62278" b="119636"/>
            </a:path>
          </a:gradFill>
          <a:ln w="12700">
            <a:miter lim="400000"/>
          </a:ln>
        </p:spPr>
        <p:txBody>
          <a:bodyPr lIns="50800" tIns="50800" rIns="50800" bIns="50800" anchor="ctr"/>
          <a:lstStyle/>
          <a:p>
            <a:pPr>
              <a:defRPr sz="3200" cap="none">
                <a:solidFill>
                  <a:srgbClr val="FFFFFF"/>
                </a:solidFill>
                <a:latin typeface="Lato Light"/>
                <a:ea typeface="Lato Light"/>
                <a:cs typeface="Lato Light"/>
                <a:sym typeface="Lato Light"/>
              </a:defRPr>
            </a:pPr>
            <a:endParaRPr/>
          </a:p>
        </p:txBody>
      </p:sp>
      <p:sp>
        <p:nvSpPr>
          <p:cNvPr id="143" name="Empowered associates"/>
          <p:cNvSpPr txBox="1"/>
          <p:nvPr/>
        </p:nvSpPr>
        <p:spPr>
          <a:xfrm>
            <a:off x="3619499" y="4701859"/>
            <a:ext cx="7988301" cy="42227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algn="l" defTabSz="457200">
              <a:lnSpc>
                <a:spcPct val="110000"/>
              </a:lnSpc>
              <a:spcAft>
                <a:spcPts val="2000"/>
              </a:spcAft>
              <a:defRPr sz="3400" cap="none"/>
            </a:pPr>
            <a:r>
              <a:rPr dirty="0"/>
              <a:t>You may have a customer list segmented according to these age brackets:</a:t>
            </a:r>
          </a:p>
          <a:p>
            <a:pPr marL="305288" indent="-305288" algn="l" defTabSz="457200">
              <a:lnSpc>
                <a:spcPct val="120000"/>
              </a:lnSpc>
              <a:buClr>
                <a:srgbClr val="3949A5"/>
              </a:buClr>
              <a:buSzPct val="75000"/>
              <a:buChar char="‣"/>
              <a:defRPr sz="2500" cap="none">
                <a:solidFill>
                  <a:srgbClr val="717172"/>
                </a:solidFill>
                <a:latin typeface="Lato Regular"/>
                <a:ea typeface="Lato Regular"/>
                <a:cs typeface="Lato Regular"/>
                <a:sym typeface="Lato Regular"/>
              </a:defRPr>
            </a:pPr>
            <a:r>
              <a:rPr dirty="0"/>
              <a:t>Age 0-15</a:t>
            </a:r>
          </a:p>
          <a:p>
            <a:pPr marL="305288" indent="-305288" algn="l" defTabSz="457200">
              <a:lnSpc>
                <a:spcPct val="120000"/>
              </a:lnSpc>
              <a:buClr>
                <a:srgbClr val="3949A5"/>
              </a:buClr>
              <a:buSzPct val="75000"/>
              <a:buChar char="‣"/>
              <a:defRPr sz="2500" cap="none">
                <a:solidFill>
                  <a:srgbClr val="717172"/>
                </a:solidFill>
                <a:latin typeface="Lato Regular"/>
                <a:ea typeface="Lato Regular"/>
                <a:cs typeface="Lato Regular"/>
                <a:sym typeface="Lato Regular"/>
              </a:defRPr>
            </a:pPr>
            <a:r>
              <a:rPr dirty="0"/>
              <a:t>Age 16-30</a:t>
            </a:r>
          </a:p>
          <a:p>
            <a:pPr marL="305288" indent="-305288" algn="l" defTabSz="457200">
              <a:lnSpc>
                <a:spcPct val="120000"/>
              </a:lnSpc>
              <a:buClr>
                <a:srgbClr val="3949A5"/>
              </a:buClr>
              <a:buSzPct val="75000"/>
              <a:buChar char="‣"/>
              <a:defRPr sz="2500" cap="none">
                <a:solidFill>
                  <a:srgbClr val="717172"/>
                </a:solidFill>
                <a:latin typeface="Lato Regular"/>
                <a:ea typeface="Lato Regular"/>
                <a:cs typeface="Lato Regular"/>
                <a:sym typeface="Lato Regular"/>
              </a:defRPr>
            </a:pPr>
            <a:r>
              <a:rPr dirty="0"/>
              <a:t>Age 31-45</a:t>
            </a:r>
          </a:p>
          <a:p>
            <a:pPr marL="305288" indent="-305288" algn="l" defTabSz="457200">
              <a:lnSpc>
                <a:spcPct val="120000"/>
              </a:lnSpc>
              <a:buClr>
                <a:srgbClr val="3949A5"/>
              </a:buClr>
              <a:buSzPct val="75000"/>
              <a:buChar char="‣"/>
              <a:defRPr sz="2500" cap="none">
                <a:solidFill>
                  <a:srgbClr val="717172"/>
                </a:solidFill>
                <a:latin typeface="Lato Regular"/>
                <a:ea typeface="Lato Regular"/>
                <a:cs typeface="Lato Regular"/>
                <a:sym typeface="Lato Regular"/>
              </a:defRPr>
            </a:pPr>
            <a:r>
              <a:rPr dirty="0"/>
              <a:t>Age 46-60</a:t>
            </a:r>
          </a:p>
          <a:p>
            <a:pPr marL="305288" indent="-305288" algn="l" defTabSz="457200">
              <a:lnSpc>
                <a:spcPct val="120000"/>
              </a:lnSpc>
              <a:buClr>
                <a:srgbClr val="3949A5"/>
              </a:buClr>
              <a:buSzPct val="75000"/>
              <a:buChar char="‣"/>
              <a:defRPr sz="2500" cap="none">
                <a:solidFill>
                  <a:srgbClr val="717172"/>
                </a:solidFill>
                <a:latin typeface="Lato Regular"/>
                <a:ea typeface="Lato Regular"/>
                <a:cs typeface="Lato Regular"/>
                <a:sym typeface="Lato Regular"/>
              </a:defRPr>
            </a:pPr>
            <a:r>
              <a:rPr dirty="0"/>
              <a:t>Age 61-75</a:t>
            </a:r>
          </a:p>
          <a:p>
            <a:pPr marL="305288" indent="-305288" algn="l" defTabSz="457200">
              <a:lnSpc>
                <a:spcPct val="120000"/>
              </a:lnSpc>
              <a:buClr>
                <a:srgbClr val="3949A5"/>
              </a:buClr>
              <a:buSzPct val="75000"/>
              <a:buChar char="‣"/>
              <a:defRPr sz="2500" cap="none">
                <a:solidFill>
                  <a:srgbClr val="717172"/>
                </a:solidFill>
                <a:latin typeface="Lato Regular"/>
                <a:ea typeface="Lato Regular"/>
                <a:cs typeface="Lato Regular"/>
                <a:sym typeface="Lato Regular"/>
              </a:defRPr>
            </a:pPr>
            <a:r>
              <a:rPr dirty="0"/>
              <a:t>Age 76+</a:t>
            </a:r>
          </a:p>
        </p:txBody>
      </p:sp>
      <p:sp>
        <p:nvSpPr>
          <p:cNvPr id="144" name="Empowered associates"/>
          <p:cNvSpPr txBox="1"/>
          <p:nvPr/>
        </p:nvSpPr>
        <p:spPr>
          <a:xfrm>
            <a:off x="14592300" y="4630737"/>
            <a:ext cx="7543800" cy="118490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lgn="l" defTabSz="457200">
              <a:lnSpc>
                <a:spcPct val="110000"/>
              </a:lnSpc>
              <a:defRPr sz="3400" cap="none"/>
            </a:lvl1pPr>
          </a:lstStyle>
          <a:p>
            <a:r>
              <a:t>With these categories you have covered all possible ages of customers</a:t>
            </a:r>
          </a:p>
        </p:txBody>
      </p:sp>
      <p:sp>
        <p:nvSpPr>
          <p:cNvPr id="145" name="Empowered associates"/>
          <p:cNvSpPr txBox="1"/>
          <p:nvPr/>
        </p:nvSpPr>
        <p:spPr>
          <a:xfrm>
            <a:off x="14592300" y="6383337"/>
            <a:ext cx="7543800" cy="118490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lgn="l" defTabSz="457200">
              <a:lnSpc>
                <a:spcPct val="110000"/>
              </a:lnSpc>
              <a:defRPr sz="3400" cap="none"/>
            </a:lvl1pPr>
          </a:lstStyle>
          <a:p>
            <a:r>
              <a:t>No one can appear in more than one category</a:t>
            </a:r>
          </a:p>
        </p:txBody>
      </p:sp>
      <p:sp>
        <p:nvSpPr>
          <p:cNvPr id="146" name="Empowered associates"/>
          <p:cNvSpPr txBox="1"/>
          <p:nvPr/>
        </p:nvSpPr>
        <p:spPr>
          <a:xfrm>
            <a:off x="14592300" y="8222934"/>
            <a:ext cx="7543800" cy="175767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lgn="l" defTabSz="457200">
              <a:lnSpc>
                <a:spcPct val="110000"/>
              </a:lnSpc>
              <a:defRPr sz="3400" cap="none"/>
            </a:lvl1pPr>
          </a:lstStyle>
          <a:p>
            <a:r>
              <a:t>Notice about 15 years are represented in each category this makes them easily comparable. </a:t>
            </a:r>
          </a:p>
        </p:txBody>
      </p:sp>
      <p:sp>
        <p:nvSpPr>
          <p:cNvPr id="147" name="Shape"/>
          <p:cNvSpPr/>
          <p:nvPr/>
        </p:nvSpPr>
        <p:spPr>
          <a:xfrm>
            <a:off x="2438400" y="4901160"/>
            <a:ext cx="635001" cy="635166"/>
          </a:xfrm>
          <a:custGeom>
            <a:avLst/>
            <a:gdLst/>
            <a:ahLst/>
            <a:cxnLst>
              <a:cxn ang="0">
                <a:pos x="wd2" y="hd2"/>
              </a:cxn>
              <a:cxn ang="5400000">
                <a:pos x="wd2" y="hd2"/>
              </a:cxn>
              <a:cxn ang="10800000">
                <a:pos x="wd2" y="hd2"/>
              </a:cxn>
              <a:cxn ang="16200000">
                <a:pos x="wd2" y="hd2"/>
              </a:cxn>
            </a:cxnLst>
            <a:rect l="0" t="0" r="r" b="b"/>
            <a:pathLst>
              <a:path w="21600" h="21600" extrusionOk="0">
                <a:moveTo>
                  <a:pt x="10674" y="21600"/>
                </a:moveTo>
                <a:cubicBezTo>
                  <a:pt x="4852" y="21600"/>
                  <a:pt x="0" y="16784"/>
                  <a:pt x="0" y="10674"/>
                </a:cubicBezTo>
                <a:cubicBezTo>
                  <a:pt x="0" y="4852"/>
                  <a:pt x="4852" y="0"/>
                  <a:pt x="10674" y="0"/>
                </a:cubicBezTo>
                <a:cubicBezTo>
                  <a:pt x="16784" y="0"/>
                  <a:pt x="21600" y="4852"/>
                  <a:pt x="21600" y="10674"/>
                </a:cubicBezTo>
                <a:cubicBezTo>
                  <a:pt x="21600" y="16784"/>
                  <a:pt x="16784" y="21600"/>
                  <a:pt x="10674" y="21600"/>
                </a:cubicBezTo>
                <a:close/>
                <a:moveTo>
                  <a:pt x="10674" y="2049"/>
                </a:moveTo>
                <a:cubicBezTo>
                  <a:pt x="5858" y="2049"/>
                  <a:pt x="2049" y="5858"/>
                  <a:pt x="2049" y="10674"/>
                </a:cubicBezTo>
                <a:cubicBezTo>
                  <a:pt x="2049" y="15490"/>
                  <a:pt x="5858" y="19551"/>
                  <a:pt x="10674" y="19551"/>
                </a:cubicBezTo>
                <a:cubicBezTo>
                  <a:pt x="15490" y="19551"/>
                  <a:pt x="19551" y="15490"/>
                  <a:pt x="19551" y="10674"/>
                </a:cubicBezTo>
                <a:cubicBezTo>
                  <a:pt x="19551" y="5858"/>
                  <a:pt x="15490" y="2049"/>
                  <a:pt x="10674" y="2049"/>
                </a:cubicBezTo>
                <a:close/>
                <a:moveTo>
                  <a:pt x="15490" y="8662"/>
                </a:moveTo>
                <a:cubicBezTo>
                  <a:pt x="10171" y="14232"/>
                  <a:pt x="10171" y="14232"/>
                  <a:pt x="10171" y="14232"/>
                </a:cubicBezTo>
                <a:cubicBezTo>
                  <a:pt x="9919" y="14484"/>
                  <a:pt x="9668" y="14484"/>
                  <a:pt x="9416" y="14484"/>
                </a:cubicBezTo>
                <a:cubicBezTo>
                  <a:pt x="9165" y="14484"/>
                  <a:pt x="8913" y="14484"/>
                  <a:pt x="8626" y="14232"/>
                </a:cubicBezTo>
                <a:cubicBezTo>
                  <a:pt x="5607" y="11177"/>
                  <a:pt x="5607" y="11177"/>
                  <a:pt x="5607" y="11177"/>
                </a:cubicBezTo>
                <a:cubicBezTo>
                  <a:pt x="5355" y="10926"/>
                  <a:pt x="5355" y="10674"/>
                  <a:pt x="5355" y="10423"/>
                </a:cubicBezTo>
                <a:cubicBezTo>
                  <a:pt x="5355" y="9919"/>
                  <a:pt x="5858" y="9416"/>
                  <a:pt x="6361" y="9416"/>
                </a:cubicBezTo>
                <a:cubicBezTo>
                  <a:pt x="6613" y="9416"/>
                  <a:pt x="6865" y="9416"/>
                  <a:pt x="7116" y="9668"/>
                </a:cubicBezTo>
                <a:cubicBezTo>
                  <a:pt x="9416" y="11968"/>
                  <a:pt x="9416" y="11968"/>
                  <a:pt x="9416" y="11968"/>
                </a:cubicBezTo>
                <a:cubicBezTo>
                  <a:pt x="14232" y="7368"/>
                  <a:pt x="14232" y="7368"/>
                  <a:pt x="14232" y="7368"/>
                </a:cubicBezTo>
                <a:cubicBezTo>
                  <a:pt x="14232" y="7116"/>
                  <a:pt x="14484" y="7116"/>
                  <a:pt x="14735" y="7116"/>
                </a:cubicBezTo>
                <a:cubicBezTo>
                  <a:pt x="15490" y="7116"/>
                  <a:pt x="15742" y="7368"/>
                  <a:pt x="15742" y="8122"/>
                </a:cubicBezTo>
                <a:cubicBezTo>
                  <a:pt x="15742" y="8410"/>
                  <a:pt x="15742" y="8662"/>
                  <a:pt x="15490" y="8662"/>
                </a:cubicBezTo>
                <a:close/>
              </a:path>
            </a:pathLst>
          </a:custGeom>
          <a:solidFill>
            <a:srgbClr val="FFFFFF"/>
          </a:solidFill>
          <a:ln w="12700">
            <a:miter lim="400000"/>
          </a:ln>
        </p:spPr>
        <p:txBody>
          <a:bodyPr lIns="45719" rIns="45719" anchor="ctr"/>
          <a:lstStyle/>
          <a:p>
            <a:pPr algn="l" defTabSz="457200">
              <a:defRPr sz="1800" cap="none">
                <a:solidFill>
                  <a:srgbClr val="464646"/>
                </a:solidFill>
                <a:latin typeface="Lato Regular"/>
                <a:ea typeface="Lato Regular"/>
                <a:cs typeface="Lato Regular"/>
                <a:sym typeface="Lato Regular"/>
              </a:defRPr>
            </a:pPr>
            <a:endParaRPr/>
          </a:p>
        </p:txBody>
      </p:sp>
      <p:sp>
        <p:nvSpPr>
          <p:cNvPr id="148" name="Shape"/>
          <p:cNvSpPr/>
          <p:nvPr/>
        </p:nvSpPr>
        <p:spPr>
          <a:xfrm>
            <a:off x="13411200" y="4901160"/>
            <a:ext cx="635000" cy="635166"/>
          </a:xfrm>
          <a:custGeom>
            <a:avLst/>
            <a:gdLst/>
            <a:ahLst/>
            <a:cxnLst>
              <a:cxn ang="0">
                <a:pos x="wd2" y="hd2"/>
              </a:cxn>
              <a:cxn ang="5400000">
                <a:pos x="wd2" y="hd2"/>
              </a:cxn>
              <a:cxn ang="10800000">
                <a:pos x="wd2" y="hd2"/>
              </a:cxn>
              <a:cxn ang="16200000">
                <a:pos x="wd2" y="hd2"/>
              </a:cxn>
            </a:cxnLst>
            <a:rect l="0" t="0" r="r" b="b"/>
            <a:pathLst>
              <a:path w="21600" h="21600" extrusionOk="0">
                <a:moveTo>
                  <a:pt x="10674" y="21600"/>
                </a:moveTo>
                <a:cubicBezTo>
                  <a:pt x="4852" y="21600"/>
                  <a:pt x="0" y="16784"/>
                  <a:pt x="0" y="10674"/>
                </a:cubicBezTo>
                <a:cubicBezTo>
                  <a:pt x="0" y="4852"/>
                  <a:pt x="4852" y="0"/>
                  <a:pt x="10674" y="0"/>
                </a:cubicBezTo>
                <a:cubicBezTo>
                  <a:pt x="16784" y="0"/>
                  <a:pt x="21600" y="4852"/>
                  <a:pt x="21600" y="10674"/>
                </a:cubicBezTo>
                <a:cubicBezTo>
                  <a:pt x="21600" y="16784"/>
                  <a:pt x="16784" y="21600"/>
                  <a:pt x="10674" y="21600"/>
                </a:cubicBezTo>
                <a:close/>
                <a:moveTo>
                  <a:pt x="10674" y="2049"/>
                </a:moveTo>
                <a:cubicBezTo>
                  <a:pt x="5858" y="2049"/>
                  <a:pt x="2049" y="5858"/>
                  <a:pt x="2049" y="10674"/>
                </a:cubicBezTo>
                <a:cubicBezTo>
                  <a:pt x="2049" y="15490"/>
                  <a:pt x="5858" y="19551"/>
                  <a:pt x="10674" y="19551"/>
                </a:cubicBezTo>
                <a:cubicBezTo>
                  <a:pt x="15490" y="19551"/>
                  <a:pt x="19551" y="15490"/>
                  <a:pt x="19551" y="10674"/>
                </a:cubicBezTo>
                <a:cubicBezTo>
                  <a:pt x="19551" y="5858"/>
                  <a:pt x="15490" y="2049"/>
                  <a:pt x="10674" y="2049"/>
                </a:cubicBezTo>
                <a:close/>
                <a:moveTo>
                  <a:pt x="15490" y="8662"/>
                </a:moveTo>
                <a:cubicBezTo>
                  <a:pt x="10171" y="14232"/>
                  <a:pt x="10171" y="14232"/>
                  <a:pt x="10171" y="14232"/>
                </a:cubicBezTo>
                <a:cubicBezTo>
                  <a:pt x="9919" y="14484"/>
                  <a:pt x="9668" y="14484"/>
                  <a:pt x="9416" y="14484"/>
                </a:cubicBezTo>
                <a:cubicBezTo>
                  <a:pt x="9165" y="14484"/>
                  <a:pt x="8913" y="14484"/>
                  <a:pt x="8626" y="14232"/>
                </a:cubicBezTo>
                <a:cubicBezTo>
                  <a:pt x="5607" y="11177"/>
                  <a:pt x="5607" y="11177"/>
                  <a:pt x="5607" y="11177"/>
                </a:cubicBezTo>
                <a:cubicBezTo>
                  <a:pt x="5355" y="10926"/>
                  <a:pt x="5355" y="10674"/>
                  <a:pt x="5355" y="10423"/>
                </a:cubicBezTo>
                <a:cubicBezTo>
                  <a:pt x="5355" y="9919"/>
                  <a:pt x="5858" y="9416"/>
                  <a:pt x="6361" y="9416"/>
                </a:cubicBezTo>
                <a:cubicBezTo>
                  <a:pt x="6613" y="9416"/>
                  <a:pt x="6865" y="9416"/>
                  <a:pt x="7116" y="9668"/>
                </a:cubicBezTo>
                <a:cubicBezTo>
                  <a:pt x="9416" y="11968"/>
                  <a:pt x="9416" y="11968"/>
                  <a:pt x="9416" y="11968"/>
                </a:cubicBezTo>
                <a:cubicBezTo>
                  <a:pt x="14232" y="7368"/>
                  <a:pt x="14232" y="7368"/>
                  <a:pt x="14232" y="7368"/>
                </a:cubicBezTo>
                <a:cubicBezTo>
                  <a:pt x="14232" y="7116"/>
                  <a:pt x="14484" y="7116"/>
                  <a:pt x="14735" y="7116"/>
                </a:cubicBezTo>
                <a:cubicBezTo>
                  <a:pt x="15490" y="7116"/>
                  <a:pt x="15742" y="7368"/>
                  <a:pt x="15742" y="8122"/>
                </a:cubicBezTo>
                <a:cubicBezTo>
                  <a:pt x="15742" y="8410"/>
                  <a:pt x="15742" y="8662"/>
                  <a:pt x="15490" y="8662"/>
                </a:cubicBezTo>
                <a:close/>
              </a:path>
            </a:pathLst>
          </a:custGeom>
          <a:solidFill>
            <a:srgbClr val="FFFFFF"/>
          </a:solidFill>
          <a:ln w="12700">
            <a:miter lim="400000"/>
          </a:ln>
        </p:spPr>
        <p:txBody>
          <a:bodyPr lIns="45719" rIns="45719" anchor="ctr"/>
          <a:lstStyle/>
          <a:p>
            <a:pPr algn="l" defTabSz="457200">
              <a:defRPr sz="1800" cap="none">
                <a:solidFill>
                  <a:srgbClr val="464646"/>
                </a:solidFill>
                <a:latin typeface="Lato Regular"/>
                <a:ea typeface="Lato Regular"/>
                <a:cs typeface="Lato Regular"/>
                <a:sym typeface="Lato Regular"/>
              </a:defRPr>
            </a:pPr>
            <a:endParaRPr/>
          </a:p>
        </p:txBody>
      </p:sp>
      <p:sp>
        <p:nvSpPr>
          <p:cNvPr id="149" name="Shape"/>
          <p:cNvSpPr/>
          <p:nvPr/>
        </p:nvSpPr>
        <p:spPr>
          <a:xfrm>
            <a:off x="13411200" y="6658207"/>
            <a:ext cx="635000" cy="635166"/>
          </a:xfrm>
          <a:custGeom>
            <a:avLst/>
            <a:gdLst/>
            <a:ahLst/>
            <a:cxnLst>
              <a:cxn ang="0">
                <a:pos x="wd2" y="hd2"/>
              </a:cxn>
              <a:cxn ang="5400000">
                <a:pos x="wd2" y="hd2"/>
              </a:cxn>
              <a:cxn ang="10800000">
                <a:pos x="wd2" y="hd2"/>
              </a:cxn>
              <a:cxn ang="16200000">
                <a:pos x="wd2" y="hd2"/>
              </a:cxn>
            </a:cxnLst>
            <a:rect l="0" t="0" r="r" b="b"/>
            <a:pathLst>
              <a:path w="21600" h="21600" extrusionOk="0">
                <a:moveTo>
                  <a:pt x="10674" y="21600"/>
                </a:moveTo>
                <a:cubicBezTo>
                  <a:pt x="4852" y="21600"/>
                  <a:pt x="0" y="16784"/>
                  <a:pt x="0" y="10674"/>
                </a:cubicBezTo>
                <a:cubicBezTo>
                  <a:pt x="0" y="4852"/>
                  <a:pt x="4852" y="0"/>
                  <a:pt x="10674" y="0"/>
                </a:cubicBezTo>
                <a:cubicBezTo>
                  <a:pt x="16784" y="0"/>
                  <a:pt x="21600" y="4852"/>
                  <a:pt x="21600" y="10674"/>
                </a:cubicBezTo>
                <a:cubicBezTo>
                  <a:pt x="21600" y="16784"/>
                  <a:pt x="16784" y="21600"/>
                  <a:pt x="10674" y="21600"/>
                </a:cubicBezTo>
                <a:close/>
                <a:moveTo>
                  <a:pt x="10674" y="2049"/>
                </a:moveTo>
                <a:cubicBezTo>
                  <a:pt x="5858" y="2049"/>
                  <a:pt x="2049" y="5858"/>
                  <a:pt x="2049" y="10674"/>
                </a:cubicBezTo>
                <a:cubicBezTo>
                  <a:pt x="2049" y="15490"/>
                  <a:pt x="5858" y="19551"/>
                  <a:pt x="10674" y="19551"/>
                </a:cubicBezTo>
                <a:cubicBezTo>
                  <a:pt x="15490" y="19551"/>
                  <a:pt x="19551" y="15490"/>
                  <a:pt x="19551" y="10674"/>
                </a:cubicBezTo>
                <a:cubicBezTo>
                  <a:pt x="19551" y="5858"/>
                  <a:pt x="15490" y="2049"/>
                  <a:pt x="10674" y="2049"/>
                </a:cubicBezTo>
                <a:close/>
                <a:moveTo>
                  <a:pt x="15490" y="8662"/>
                </a:moveTo>
                <a:cubicBezTo>
                  <a:pt x="10171" y="14232"/>
                  <a:pt x="10171" y="14232"/>
                  <a:pt x="10171" y="14232"/>
                </a:cubicBezTo>
                <a:cubicBezTo>
                  <a:pt x="9919" y="14484"/>
                  <a:pt x="9668" y="14484"/>
                  <a:pt x="9416" y="14484"/>
                </a:cubicBezTo>
                <a:cubicBezTo>
                  <a:pt x="9165" y="14484"/>
                  <a:pt x="8913" y="14484"/>
                  <a:pt x="8626" y="14232"/>
                </a:cubicBezTo>
                <a:cubicBezTo>
                  <a:pt x="5607" y="11177"/>
                  <a:pt x="5607" y="11177"/>
                  <a:pt x="5607" y="11177"/>
                </a:cubicBezTo>
                <a:cubicBezTo>
                  <a:pt x="5355" y="10926"/>
                  <a:pt x="5355" y="10674"/>
                  <a:pt x="5355" y="10423"/>
                </a:cubicBezTo>
                <a:cubicBezTo>
                  <a:pt x="5355" y="9919"/>
                  <a:pt x="5858" y="9416"/>
                  <a:pt x="6361" y="9416"/>
                </a:cubicBezTo>
                <a:cubicBezTo>
                  <a:pt x="6613" y="9416"/>
                  <a:pt x="6865" y="9416"/>
                  <a:pt x="7116" y="9668"/>
                </a:cubicBezTo>
                <a:cubicBezTo>
                  <a:pt x="9416" y="11968"/>
                  <a:pt x="9416" y="11968"/>
                  <a:pt x="9416" y="11968"/>
                </a:cubicBezTo>
                <a:cubicBezTo>
                  <a:pt x="14232" y="7368"/>
                  <a:pt x="14232" y="7368"/>
                  <a:pt x="14232" y="7368"/>
                </a:cubicBezTo>
                <a:cubicBezTo>
                  <a:pt x="14232" y="7116"/>
                  <a:pt x="14484" y="7116"/>
                  <a:pt x="14735" y="7116"/>
                </a:cubicBezTo>
                <a:cubicBezTo>
                  <a:pt x="15490" y="7116"/>
                  <a:pt x="15742" y="7368"/>
                  <a:pt x="15742" y="8122"/>
                </a:cubicBezTo>
                <a:cubicBezTo>
                  <a:pt x="15742" y="8410"/>
                  <a:pt x="15742" y="8662"/>
                  <a:pt x="15490" y="8662"/>
                </a:cubicBezTo>
                <a:close/>
              </a:path>
            </a:pathLst>
          </a:custGeom>
          <a:solidFill>
            <a:srgbClr val="FFFFFF"/>
          </a:solidFill>
          <a:ln w="12700">
            <a:miter lim="400000"/>
          </a:ln>
        </p:spPr>
        <p:txBody>
          <a:bodyPr lIns="45719" rIns="45719" anchor="ctr"/>
          <a:lstStyle/>
          <a:p>
            <a:pPr algn="l" defTabSz="457200">
              <a:defRPr sz="1800" cap="none">
                <a:solidFill>
                  <a:srgbClr val="464646"/>
                </a:solidFill>
                <a:latin typeface="Lato Regular"/>
                <a:ea typeface="Lato Regular"/>
                <a:cs typeface="Lato Regular"/>
                <a:sym typeface="Lato Regular"/>
              </a:defRPr>
            </a:pPr>
            <a:endParaRPr/>
          </a:p>
        </p:txBody>
      </p:sp>
      <p:sp>
        <p:nvSpPr>
          <p:cNvPr id="150" name="Shape"/>
          <p:cNvSpPr/>
          <p:nvPr/>
        </p:nvSpPr>
        <p:spPr>
          <a:xfrm>
            <a:off x="13411200" y="8427954"/>
            <a:ext cx="635000" cy="635166"/>
          </a:xfrm>
          <a:custGeom>
            <a:avLst/>
            <a:gdLst/>
            <a:ahLst/>
            <a:cxnLst>
              <a:cxn ang="0">
                <a:pos x="wd2" y="hd2"/>
              </a:cxn>
              <a:cxn ang="5400000">
                <a:pos x="wd2" y="hd2"/>
              </a:cxn>
              <a:cxn ang="10800000">
                <a:pos x="wd2" y="hd2"/>
              </a:cxn>
              <a:cxn ang="16200000">
                <a:pos x="wd2" y="hd2"/>
              </a:cxn>
            </a:cxnLst>
            <a:rect l="0" t="0" r="r" b="b"/>
            <a:pathLst>
              <a:path w="21600" h="21600" extrusionOk="0">
                <a:moveTo>
                  <a:pt x="10674" y="21600"/>
                </a:moveTo>
                <a:cubicBezTo>
                  <a:pt x="4852" y="21600"/>
                  <a:pt x="0" y="16784"/>
                  <a:pt x="0" y="10674"/>
                </a:cubicBezTo>
                <a:cubicBezTo>
                  <a:pt x="0" y="4852"/>
                  <a:pt x="4852" y="0"/>
                  <a:pt x="10674" y="0"/>
                </a:cubicBezTo>
                <a:cubicBezTo>
                  <a:pt x="16784" y="0"/>
                  <a:pt x="21600" y="4852"/>
                  <a:pt x="21600" y="10674"/>
                </a:cubicBezTo>
                <a:cubicBezTo>
                  <a:pt x="21600" y="16784"/>
                  <a:pt x="16784" y="21600"/>
                  <a:pt x="10674" y="21600"/>
                </a:cubicBezTo>
                <a:close/>
                <a:moveTo>
                  <a:pt x="10674" y="2049"/>
                </a:moveTo>
                <a:cubicBezTo>
                  <a:pt x="5858" y="2049"/>
                  <a:pt x="2049" y="5858"/>
                  <a:pt x="2049" y="10674"/>
                </a:cubicBezTo>
                <a:cubicBezTo>
                  <a:pt x="2049" y="15490"/>
                  <a:pt x="5858" y="19551"/>
                  <a:pt x="10674" y="19551"/>
                </a:cubicBezTo>
                <a:cubicBezTo>
                  <a:pt x="15490" y="19551"/>
                  <a:pt x="19551" y="15490"/>
                  <a:pt x="19551" y="10674"/>
                </a:cubicBezTo>
                <a:cubicBezTo>
                  <a:pt x="19551" y="5858"/>
                  <a:pt x="15490" y="2049"/>
                  <a:pt x="10674" y="2049"/>
                </a:cubicBezTo>
                <a:close/>
                <a:moveTo>
                  <a:pt x="15490" y="8662"/>
                </a:moveTo>
                <a:cubicBezTo>
                  <a:pt x="10171" y="14232"/>
                  <a:pt x="10171" y="14232"/>
                  <a:pt x="10171" y="14232"/>
                </a:cubicBezTo>
                <a:cubicBezTo>
                  <a:pt x="9919" y="14484"/>
                  <a:pt x="9668" y="14484"/>
                  <a:pt x="9416" y="14484"/>
                </a:cubicBezTo>
                <a:cubicBezTo>
                  <a:pt x="9165" y="14484"/>
                  <a:pt x="8913" y="14484"/>
                  <a:pt x="8626" y="14232"/>
                </a:cubicBezTo>
                <a:cubicBezTo>
                  <a:pt x="5607" y="11177"/>
                  <a:pt x="5607" y="11177"/>
                  <a:pt x="5607" y="11177"/>
                </a:cubicBezTo>
                <a:cubicBezTo>
                  <a:pt x="5355" y="10926"/>
                  <a:pt x="5355" y="10674"/>
                  <a:pt x="5355" y="10423"/>
                </a:cubicBezTo>
                <a:cubicBezTo>
                  <a:pt x="5355" y="9919"/>
                  <a:pt x="5858" y="9416"/>
                  <a:pt x="6361" y="9416"/>
                </a:cubicBezTo>
                <a:cubicBezTo>
                  <a:pt x="6613" y="9416"/>
                  <a:pt x="6865" y="9416"/>
                  <a:pt x="7116" y="9668"/>
                </a:cubicBezTo>
                <a:cubicBezTo>
                  <a:pt x="9416" y="11968"/>
                  <a:pt x="9416" y="11968"/>
                  <a:pt x="9416" y="11968"/>
                </a:cubicBezTo>
                <a:cubicBezTo>
                  <a:pt x="14232" y="7368"/>
                  <a:pt x="14232" y="7368"/>
                  <a:pt x="14232" y="7368"/>
                </a:cubicBezTo>
                <a:cubicBezTo>
                  <a:pt x="14232" y="7116"/>
                  <a:pt x="14484" y="7116"/>
                  <a:pt x="14735" y="7116"/>
                </a:cubicBezTo>
                <a:cubicBezTo>
                  <a:pt x="15490" y="7116"/>
                  <a:pt x="15742" y="7368"/>
                  <a:pt x="15742" y="8122"/>
                </a:cubicBezTo>
                <a:cubicBezTo>
                  <a:pt x="15742" y="8410"/>
                  <a:pt x="15742" y="8662"/>
                  <a:pt x="15490" y="8662"/>
                </a:cubicBezTo>
                <a:close/>
              </a:path>
            </a:pathLst>
          </a:custGeom>
          <a:solidFill>
            <a:srgbClr val="FFFFFF"/>
          </a:solidFill>
          <a:ln w="12700">
            <a:miter lim="400000"/>
          </a:ln>
        </p:spPr>
        <p:txBody>
          <a:bodyPr lIns="45719" rIns="45719" anchor="ctr"/>
          <a:lstStyle/>
          <a:p>
            <a:pPr algn="l" defTabSz="457200">
              <a:defRPr sz="1800" cap="none">
                <a:solidFill>
                  <a:srgbClr val="464646"/>
                </a:solidFill>
                <a:latin typeface="Lato Regular"/>
                <a:ea typeface="Lato Regular"/>
                <a:cs typeface="Lato Regular"/>
                <a:sym typeface="Lato Regular"/>
              </a:defRPr>
            </a:pPr>
            <a:endParaRPr/>
          </a:p>
        </p:txBody>
      </p:sp>
    </p:spTree>
  </p:cSld>
  <p:clrMapOvr>
    <a:masterClrMapping/>
  </p:clrMapOvr>
  <mc:AlternateContent xmlns:mc="http://schemas.openxmlformats.org/markup-compatibility/2006" xmlns:p14="http://schemas.microsoft.com/office/powerpoint/2010/main">
    <mc:Choice Requires="p14">
      <p:transition spd="slow" p14:dur="1200">
        <p:push dir="u"/>
      </p:transition>
    </mc:Choice>
    <mc:Fallback xmlns:a14="http://schemas.microsoft.com/office/drawing/2010/main" xmlns:m="http://schemas.openxmlformats.org/officeDocument/2006/math"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Slide Number"/>
          <p:cNvSpPr txBox="1">
            <a:spLocks noGrp="1"/>
          </p:cNvSpPr>
          <p:nvPr>
            <p:ph type="sldNum" sz="quarter" idx="2"/>
          </p:nvPr>
        </p:nvSpPr>
        <p:spPr>
          <a:xfrm>
            <a:off x="23140186" y="12889317"/>
            <a:ext cx="261621" cy="40640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7</a:t>
            </a:fld>
            <a:endParaRPr/>
          </a:p>
        </p:txBody>
      </p:sp>
      <p:pic>
        <p:nvPicPr>
          <p:cNvPr id="153" name="Content Placeholder 5" descr="Content Placeholder 5"/>
          <p:cNvPicPr>
            <a:picLocks noChangeAspect="1"/>
          </p:cNvPicPr>
          <p:nvPr/>
        </p:nvPicPr>
        <p:blipFill>
          <a:blip r:embed="rId2">
            <a:extLst/>
          </a:blip>
          <a:srcRect l="2510" t="13279" r="2510" b="4281"/>
          <a:stretch>
            <a:fillRect/>
          </a:stretch>
        </p:blipFill>
        <p:spPr>
          <a:xfrm>
            <a:off x="2852539" y="2921259"/>
            <a:ext cx="18678817" cy="9127122"/>
          </a:xfrm>
          <a:prstGeom prst="rect">
            <a:avLst/>
          </a:prstGeom>
          <a:ln w="12700">
            <a:miter lim="400000"/>
          </a:ln>
        </p:spPr>
      </p:pic>
      <p:sp>
        <p:nvSpPr>
          <p:cNvPr id="154" name="Grouping Customers by their ages is an example of"/>
          <p:cNvSpPr txBox="1">
            <a:spLocks noGrp="1"/>
          </p:cNvSpPr>
          <p:nvPr>
            <p:ph type="title"/>
          </p:nvPr>
        </p:nvSpPr>
        <p:spPr>
          <a:prstGeom prst="rect">
            <a:avLst/>
          </a:prstGeom>
        </p:spPr>
        <p:txBody>
          <a:bodyPr/>
          <a:lstStyle>
            <a:lvl1pPr>
              <a:lnSpc>
                <a:spcPct val="100000"/>
              </a:lnSpc>
              <a:defRPr sz="5500"/>
            </a:lvl1pPr>
          </a:lstStyle>
          <a:p>
            <a:r>
              <a:t>Grouping Customers by their ages is an example of</a:t>
            </a:r>
          </a:p>
        </p:txBody>
      </p:sp>
    </p:spTree>
  </p:cSld>
  <p:clrMapOvr>
    <a:masterClrMapping/>
  </p:clrMapOvr>
  <mc:AlternateContent xmlns:mc="http://schemas.openxmlformats.org/markup-compatibility/2006" xmlns:p14="http://schemas.microsoft.com/office/powerpoint/2010/main">
    <mc:Choice Requires="p14">
      <p:transition spd="slow" p14:dur="1200">
        <p:push dir="u"/>
      </p:transition>
    </mc:Choice>
    <mc:Fallback xmlns:a14="http://schemas.microsoft.com/office/drawing/2010/main" xmlns:m="http://schemas.openxmlformats.org/officeDocument/2006/math"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Examples of MECE Segmentation"/>
          <p:cNvSpPr txBox="1">
            <a:spLocks noGrp="1"/>
          </p:cNvSpPr>
          <p:nvPr>
            <p:ph type="title"/>
          </p:nvPr>
        </p:nvSpPr>
        <p:spPr>
          <a:prstGeom prst="rect">
            <a:avLst/>
          </a:prstGeom>
        </p:spPr>
        <p:txBody>
          <a:bodyPr/>
          <a:lstStyle>
            <a:lvl1pPr>
              <a:lnSpc>
                <a:spcPct val="100000"/>
              </a:lnSpc>
            </a:lvl1pPr>
          </a:lstStyle>
          <a:p>
            <a:r>
              <a:t>Examples of MECE Segmentation</a:t>
            </a:r>
          </a:p>
        </p:txBody>
      </p:sp>
      <p:sp>
        <p:nvSpPr>
          <p:cNvPr id="157" name="Slide Number"/>
          <p:cNvSpPr txBox="1">
            <a:spLocks noGrp="1"/>
          </p:cNvSpPr>
          <p:nvPr>
            <p:ph type="sldNum" sz="quarter" idx="2"/>
          </p:nvPr>
        </p:nvSpPr>
        <p:spPr>
          <a:xfrm>
            <a:off x="23140186" y="12889317"/>
            <a:ext cx="261621" cy="40640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8</a:t>
            </a:fld>
            <a:endParaRPr/>
          </a:p>
        </p:txBody>
      </p:sp>
      <p:sp>
        <p:nvSpPr>
          <p:cNvPr id="158" name="Rounded Rectangle"/>
          <p:cNvSpPr/>
          <p:nvPr/>
        </p:nvSpPr>
        <p:spPr>
          <a:xfrm rot="10800000" flipH="1">
            <a:off x="13677900" y="4716462"/>
            <a:ext cx="1016000" cy="1016001"/>
          </a:xfrm>
          <a:prstGeom prst="roundRect">
            <a:avLst>
              <a:gd name="adj" fmla="val 32500"/>
            </a:avLst>
          </a:prstGeom>
          <a:gradFill>
            <a:gsLst>
              <a:gs pos="0">
                <a:srgbClr val="3949A5"/>
              </a:gs>
              <a:gs pos="48365">
                <a:srgbClr val="485FCC"/>
              </a:gs>
              <a:gs pos="100000">
                <a:srgbClr val="23A2DC"/>
              </a:gs>
            </a:gsLst>
            <a:lin ang="5400000"/>
          </a:gradFill>
          <a:ln w="12700">
            <a:miter lim="400000"/>
          </a:ln>
        </p:spPr>
        <p:txBody>
          <a:bodyPr lIns="50800" tIns="50800" rIns="50800" bIns="50800" anchor="ctr"/>
          <a:lstStyle/>
          <a:p>
            <a:pPr>
              <a:defRPr sz="3200" cap="none">
                <a:solidFill>
                  <a:srgbClr val="FFFFFF"/>
                </a:solidFill>
                <a:latin typeface="Lato Light"/>
                <a:ea typeface="Lato Light"/>
                <a:cs typeface="Lato Light"/>
                <a:sym typeface="Lato Light"/>
              </a:defRPr>
            </a:pPr>
            <a:endParaRPr/>
          </a:p>
        </p:txBody>
      </p:sp>
      <p:sp>
        <p:nvSpPr>
          <p:cNvPr id="159" name="Rounded Rectangle"/>
          <p:cNvSpPr/>
          <p:nvPr/>
        </p:nvSpPr>
        <p:spPr>
          <a:xfrm rot="10800000" flipH="1">
            <a:off x="13677900" y="6734489"/>
            <a:ext cx="1016000" cy="1016001"/>
          </a:xfrm>
          <a:prstGeom prst="roundRect">
            <a:avLst>
              <a:gd name="adj" fmla="val 32500"/>
            </a:avLst>
          </a:prstGeom>
          <a:gradFill>
            <a:gsLst>
              <a:gs pos="0">
                <a:srgbClr val="3949A5"/>
              </a:gs>
              <a:gs pos="48365">
                <a:srgbClr val="485FCC"/>
              </a:gs>
              <a:gs pos="100000">
                <a:srgbClr val="23A2DC"/>
              </a:gs>
            </a:gsLst>
            <a:lin ang="5400000"/>
          </a:gradFill>
          <a:ln w="12700">
            <a:miter lim="400000"/>
          </a:ln>
        </p:spPr>
        <p:txBody>
          <a:bodyPr lIns="50800" tIns="50800" rIns="50800" bIns="50800" anchor="ctr"/>
          <a:lstStyle/>
          <a:p>
            <a:pPr>
              <a:defRPr sz="3200" cap="none">
                <a:solidFill>
                  <a:srgbClr val="FFFFFF"/>
                </a:solidFill>
                <a:latin typeface="Lato Light"/>
                <a:ea typeface="Lato Light"/>
                <a:cs typeface="Lato Light"/>
                <a:sym typeface="Lato Light"/>
              </a:defRPr>
            </a:pPr>
            <a:endParaRPr/>
          </a:p>
        </p:txBody>
      </p:sp>
      <p:sp>
        <p:nvSpPr>
          <p:cNvPr id="160" name="Rounded Rectangle"/>
          <p:cNvSpPr/>
          <p:nvPr/>
        </p:nvSpPr>
        <p:spPr>
          <a:xfrm rot="10800000" flipH="1">
            <a:off x="2705100" y="4716462"/>
            <a:ext cx="1016001" cy="1016001"/>
          </a:xfrm>
          <a:prstGeom prst="roundRect">
            <a:avLst>
              <a:gd name="adj" fmla="val 32500"/>
            </a:avLst>
          </a:prstGeom>
          <a:gradFill>
            <a:gsLst>
              <a:gs pos="0">
                <a:srgbClr val="3949A5"/>
              </a:gs>
              <a:gs pos="48365">
                <a:srgbClr val="485FCC"/>
              </a:gs>
              <a:gs pos="100000">
                <a:srgbClr val="23A2DC"/>
              </a:gs>
            </a:gsLst>
            <a:lin ang="5400000"/>
          </a:gradFill>
          <a:ln w="12700">
            <a:miter lim="400000"/>
          </a:ln>
        </p:spPr>
        <p:txBody>
          <a:bodyPr lIns="50800" tIns="50800" rIns="50800" bIns="50800" anchor="ctr"/>
          <a:lstStyle/>
          <a:p>
            <a:pPr>
              <a:defRPr sz="3200" cap="none">
                <a:solidFill>
                  <a:srgbClr val="FFFFFF"/>
                </a:solidFill>
                <a:latin typeface="Lato Light"/>
                <a:ea typeface="Lato Light"/>
                <a:cs typeface="Lato Light"/>
                <a:sym typeface="Lato Light"/>
              </a:defRPr>
            </a:pPr>
            <a:endParaRPr/>
          </a:p>
        </p:txBody>
      </p:sp>
      <p:sp>
        <p:nvSpPr>
          <p:cNvPr id="161" name="Rounded Rectangle"/>
          <p:cNvSpPr/>
          <p:nvPr/>
        </p:nvSpPr>
        <p:spPr>
          <a:xfrm rot="10800000" flipH="1">
            <a:off x="2705100" y="6734489"/>
            <a:ext cx="1016001" cy="1016001"/>
          </a:xfrm>
          <a:prstGeom prst="roundRect">
            <a:avLst>
              <a:gd name="adj" fmla="val 32500"/>
            </a:avLst>
          </a:prstGeom>
          <a:gradFill>
            <a:gsLst>
              <a:gs pos="0">
                <a:srgbClr val="3949A5"/>
              </a:gs>
              <a:gs pos="48365">
                <a:srgbClr val="485FCC"/>
              </a:gs>
              <a:gs pos="100000">
                <a:srgbClr val="23A2DC"/>
              </a:gs>
            </a:gsLst>
            <a:lin ang="5400000"/>
          </a:gradFill>
          <a:ln w="12700">
            <a:miter lim="400000"/>
          </a:ln>
        </p:spPr>
        <p:txBody>
          <a:bodyPr lIns="50800" tIns="50800" rIns="50800" bIns="50800" anchor="ctr"/>
          <a:lstStyle/>
          <a:p>
            <a:pPr>
              <a:defRPr sz="3200" cap="none">
                <a:solidFill>
                  <a:srgbClr val="FFFFFF"/>
                </a:solidFill>
                <a:latin typeface="Lato Light"/>
                <a:ea typeface="Lato Light"/>
                <a:cs typeface="Lato Light"/>
                <a:sym typeface="Lato Light"/>
              </a:defRPr>
            </a:pPr>
            <a:endParaRPr/>
          </a:p>
        </p:txBody>
      </p:sp>
      <p:sp>
        <p:nvSpPr>
          <p:cNvPr id="162" name="Rounded Rectangle"/>
          <p:cNvSpPr/>
          <p:nvPr/>
        </p:nvSpPr>
        <p:spPr>
          <a:xfrm rot="10800000" flipH="1">
            <a:off x="2705100" y="8784910"/>
            <a:ext cx="1016001" cy="1016001"/>
          </a:xfrm>
          <a:prstGeom prst="roundRect">
            <a:avLst>
              <a:gd name="adj" fmla="val 32500"/>
            </a:avLst>
          </a:prstGeom>
          <a:gradFill>
            <a:gsLst>
              <a:gs pos="0">
                <a:srgbClr val="3949A5"/>
              </a:gs>
              <a:gs pos="48365">
                <a:srgbClr val="485FCC"/>
              </a:gs>
              <a:gs pos="100000">
                <a:srgbClr val="23A2DC"/>
              </a:gs>
            </a:gsLst>
            <a:lin ang="5400000"/>
          </a:gradFill>
          <a:ln w="12700">
            <a:miter lim="400000"/>
          </a:ln>
        </p:spPr>
        <p:txBody>
          <a:bodyPr lIns="50800" tIns="50800" rIns="50800" bIns="50800" anchor="ctr"/>
          <a:lstStyle/>
          <a:p>
            <a:pPr>
              <a:defRPr sz="3200" cap="none">
                <a:solidFill>
                  <a:srgbClr val="FFFFFF"/>
                </a:solidFill>
                <a:latin typeface="Lato Light"/>
                <a:ea typeface="Lato Light"/>
                <a:cs typeface="Lato Light"/>
                <a:sym typeface="Lato Light"/>
              </a:defRPr>
            </a:pPr>
            <a:endParaRPr/>
          </a:p>
        </p:txBody>
      </p:sp>
      <p:sp>
        <p:nvSpPr>
          <p:cNvPr id="163" name="Empowered associates"/>
          <p:cNvSpPr txBox="1"/>
          <p:nvPr/>
        </p:nvSpPr>
        <p:spPr>
          <a:xfrm>
            <a:off x="4076699" y="4632009"/>
            <a:ext cx="7988301" cy="118490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spAutoFit/>
          </a:bodyPr>
          <a:lstStyle>
            <a:lvl1pPr algn="l" defTabSz="457200">
              <a:lnSpc>
                <a:spcPct val="110000"/>
              </a:lnSpc>
              <a:defRPr sz="3400" cap="none"/>
            </a:lvl1pPr>
          </a:lstStyle>
          <a:p>
            <a:r>
              <a:t>Defined age brackets where there is no category overlap</a:t>
            </a:r>
          </a:p>
        </p:txBody>
      </p:sp>
      <p:sp>
        <p:nvSpPr>
          <p:cNvPr id="164" name="Shape"/>
          <p:cNvSpPr/>
          <p:nvPr/>
        </p:nvSpPr>
        <p:spPr>
          <a:xfrm>
            <a:off x="2895600" y="4906879"/>
            <a:ext cx="635001" cy="635166"/>
          </a:xfrm>
          <a:custGeom>
            <a:avLst/>
            <a:gdLst/>
            <a:ahLst/>
            <a:cxnLst>
              <a:cxn ang="0">
                <a:pos x="wd2" y="hd2"/>
              </a:cxn>
              <a:cxn ang="5400000">
                <a:pos x="wd2" y="hd2"/>
              </a:cxn>
              <a:cxn ang="10800000">
                <a:pos x="wd2" y="hd2"/>
              </a:cxn>
              <a:cxn ang="16200000">
                <a:pos x="wd2" y="hd2"/>
              </a:cxn>
            </a:cxnLst>
            <a:rect l="0" t="0" r="r" b="b"/>
            <a:pathLst>
              <a:path w="21600" h="21600" extrusionOk="0">
                <a:moveTo>
                  <a:pt x="10674" y="21600"/>
                </a:moveTo>
                <a:cubicBezTo>
                  <a:pt x="4852" y="21600"/>
                  <a:pt x="0" y="16784"/>
                  <a:pt x="0" y="10674"/>
                </a:cubicBezTo>
                <a:cubicBezTo>
                  <a:pt x="0" y="4852"/>
                  <a:pt x="4852" y="0"/>
                  <a:pt x="10674" y="0"/>
                </a:cubicBezTo>
                <a:cubicBezTo>
                  <a:pt x="16784" y="0"/>
                  <a:pt x="21600" y="4852"/>
                  <a:pt x="21600" y="10674"/>
                </a:cubicBezTo>
                <a:cubicBezTo>
                  <a:pt x="21600" y="16784"/>
                  <a:pt x="16784" y="21600"/>
                  <a:pt x="10674" y="21600"/>
                </a:cubicBezTo>
                <a:close/>
                <a:moveTo>
                  <a:pt x="10674" y="2049"/>
                </a:moveTo>
                <a:cubicBezTo>
                  <a:pt x="5858" y="2049"/>
                  <a:pt x="2049" y="5858"/>
                  <a:pt x="2049" y="10674"/>
                </a:cubicBezTo>
                <a:cubicBezTo>
                  <a:pt x="2049" y="15490"/>
                  <a:pt x="5858" y="19551"/>
                  <a:pt x="10674" y="19551"/>
                </a:cubicBezTo>
                <a:cubicBezTo>
                  <a:pt x="15490" y="19551"/>
                  <a:pt x="19551" y="15490"/>
                  <a:pt x="19551" y="10674"/>
                </a:cubicBezTo>
                <a:cubicBezTo>
                  <a:pt x="19551" y="5858"/>
                  <a:pt x="15490" y="2049"/>
                  <a:pt x="10674" y="2049"/>
                </a:cubicBezTo>
                <a:close/>
                <a:moveTo>
                  <a:pt x="15490" y="8662"/>
                </a:moveTo>
                <a:cubicBezTo>
                  <a:pt x="10171" y="14232"/>
                  <a:pt x="10171" y="14232"/>
                  <a:pt x="10171" y="14232"/>
                </a:cubicBezTo>
                <a:cubicBezTo>
                  <a:pt x="9919" y="14484"/>
                  <a:pt x="9668" y="14484"/>
                  <a:pt x="9416" y="14484"/>
                </a:cubicBezTo>
                <a:cubicBezTo>
                  <a:pt x="9165" y="14484"/>
                  <a:pt x="8913" y="14484"/>
                  <a:pt x="8626" y="14232"/>
                </a:cubicBezTo>
                <a:cubicBezTo>
                  <a:pt x="5607" y="11177"/>
                  <a:pt x="5607" y="11177"/>
                  <a:pt x="5607" y="11177"/>
                </a:cubicBezTo>
                <a:cubicBezTo>
                  <a:pt x="5355" y="10926"/>
                  <a:pt x="5355" y="10674"/>
                  <a:pt x="5355" y="10423"/>
                </a:cubicBezTo>
                <a:cubicBezTo>
                  <a:pt x="5355" y="9919"/>
                  <a:pt x="5858" y="9416"/>
                  <a:pt x="6361" y="9416"/>
                </a:cubicBezTo>
                <a:cubicBezTo>
                  <a:pt x="6613" y="9416"/>
                  <a:pt x="6865" y="9416"/>
                  <a:pt x="7116" y="9668"/>
                </a:cubicBezTo>
                <a:cubicBezTo>
                  <a:pt x="9416" y="11968"/>
                  <a:pt x="9416" y="11968"/>
                  <a:pt x="9416" y="11968"/>
                </a:cubicBezTo>
                <a:cubicBezTo>
                  <a:pt x="14232" y="7368"/>
                  <a:pt x="14232" y="7368"/>
                  <a:pt x="14232" y="7368"/>
                </a:cubicBezTo>
                <a:cubicBezTo>
                  <a:pt x="14232" y="7116"/>
                  <a:pt x="14484" y="7116"/>
                  <a:pt x="14735" y="7116"/>
                </a:cubicBezTo>
                <a:cubicBezTo>
                  <a:pt x="15490" y="7116"/>
                  <a:pt x="15742" y="7368"/>
                  <a:pt x="15742" y="8122"/>
                </a:cubicBezTo>
                <a:cubicBezTo>
                  <a:pt x="15742" y="8410"/>
                  <a:pt x="15742" y="8662"/>
                  <a:pt x="15490" y="8662"/>
                </a:cubicBezTo>
                <a:close/>
              </a:path>
            </a:pathLst>
          </a:custGeom>
          <a:solidFill>
            <a:srgbClr val="FFFFFF"/>
          </a:solidFill>
          <a:ln w="12700">
            <a:miter lim="400000"/>
          </a:ln>
        </p:spPr>
        <p:txBody>
          <a:bodyPr lIns="45719" rIns="45719" anchor="ctr"/>
          <a:lstStyle/>
          <a:p>
            <a:pPr algn="l" defTabSz="457200">
              <a:defRPr sz="1800" cap="none">
                <a:solidFill>
                  <a:srgbClr val="464646"/>
                </a:solidFill>
                <a:latin typeface="Lato Regular"/>
                <a:ea typeface="Lato Regular"/>
                <a:cs typeface="Lato Regular"/>
                <a:sym typeface="Lato Regular"/>
              </a:defRPr>
            </a:pPr>
            <a:endParaRPr/>
          </a:p>
        </p:txBody>
      </p:sp>
      <p:sp>
        <p:nvSpPr>
          <p:cNvPr id="165" name="Empowered associates"/>
          <p:cNvSpPr txBox="1"/>
          <p:nvPr/>
        </p:nvSpPr>
        <p:spPr>
          <a:xfrm>
            <a:off x="4076699" y="6651309"/>
            <a:ext cx="7988301" cy="118490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spAutoFit/>
          </a:bodyPr>
          <a:lstStyle>
            <a:lvl1pPr algn="l" defTabSz="457200">
              <a:lnSpc>
                <a:spcPct val="110000"/>
              </a:lnSpc>
              <a:defRPr sz="3400" cap="none"/>
            </a:lvl1pPr>
          </a:lstStyle>
          <a:p>
            <a:r>
              <a:t>Country of Birth, assuming no geographical overlap</a:t>
            </a:r>
          </a:p>
        </p:txBody>
      </p:sp>
      <p:sp>
        <p:nvSpPr>
          <p:cNvPr id="166" name="Empowered associates"/>
          <p:cNvSpPr txBox="1"/>
          <p:nvPr/>
        </p:nvSpPr>
        <p:spPr>
          <a:xfrm>
            <a:off x="4076699" y="8986841"/>
            <a:ext cx="7988301" cy="6121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spAutoFit/>
          </a:bodyPr>
          <a:lstStyle>
            <a:lvl1pPr algn="l" defTabSz="457200">
              <a:lnSpc>
                <a:spcPct val="110000"/>
              </a:lnSpc>
              <a:defRPr sz="3400" cap="none"/>
            </a:lvl1pPr>
          </a:lstStyle>
          <a:p>
            <a:r>
              <a:t>Highest level of education obtained</a:t>
            </a:r>
          </a:p>
        </p:txBody>
      </p:sp>
      <p:sp>
        <p:nvSpPr>
          <p:cNvPr id="167" name="Shape"/>
          <p:cNvSpPr/>
          <p:nvPr/>
        </p:nvSpPr>
        <p:spPr>
          <a:xfrm>
            <a:off x="2895600" y="6926179"/>
            <a:ext cx="635001" cy="635166"/>
          </a:xfrm>
          <a:custGeom>
            <a:avLst/>
            <a:gdLst/>
            <a:ahLst/>
            <a:cxnLst>
              <a:cxn ang="0">
                <a:pos x="wd2" y="hd2"/>
              </a:cxn>
              <a:cxn ang="5400000">
                <a:pos x="wd2" y="hd2"/>
              </a:cxn>
              <a:cxn ang="10800000">
                <a:pos x="wd2" y="hd2"/>
              </a:cxn>
              <a:cxn ang="16200000">
                <a:pos x="wd2" y="hd2"/>
              </a:cxn>
            </a:cxnLst>
            <a:rect l="0" t="0" r="r" b="b"/>
            <a:pathLst>
              <a:path w="21600" h="21600" extrusionOk="0">
                <a:moveTo>
                  <a:pt x="10674" y="21600"/>
                </a:moveTo>
                <a:cubicBezTo>
                  <a:pt x="4852" y="21600"/>
                  <a:pt x="0" y="16784"/>
                  <a:pt x="0" y="10674"/>
                </a:cubicBezTo>
                <a:cubicBezTo>
                  <a:pt x="0" y="4852"/>
                  <a:pt x="4852" y="0"/>
                  <a:pt x="10674" y="0"/>
                </a:cubicBezTo>
                <a:cubicBezTo>
                  <a:pt x="16784" y="0"/>
                  <a:pt x="21600" y="4852"/>
                  <a:pt x="21600" y="10674"/>
                </a:cubicBezTo>
                <a:cubicBezTo>
                  <a:pt x="21600" y="16784"/>
                  <a:pt x="16784" y="21600"/>
                  <a:pt x="10674" y="21600"/>
                </a:cubicBezTo>
                <a:close/>
                <a:moveTo>
                  <a:pt x="10674" y="2049"/>
                </a:moveTo>
                <a:cubicBezTo>
                  <a:pt x="5858" y="2049"/>
                  <a:pt x="2049" y="5858"/>
                  <a:pt x="2049" y="10674"/>
                </a:cubicBezTo>
                <a:cubicBezTo>
                  <a:pt x="2049" y="15490"/>
                  <a:pt x="5858" y="19551"/>
                  <a:pt x="10674" y="19551"/>
                </a:cubicBezTo>
                <a:cubicBezTo>
                  <a:pt x="15490" y="19551"/>
                  <a:pt x="19551" y="15490"/>
                  <a:pt x="19551" y="10674"/>
                </a:cubicBezTo>
                <a:cubicBezTo>
                  <a:pt x="19551" y="5858"/>
                  <a:pt x="15490" y="2049"/>
                  <a:pt x="10674" y="2049"/>
                </a:cubicBezTo>
                <a:close/>
                <a:moveTo>
                  <a:pt x="15490" y="8662"/>
                </a:moveTo>
                <a:cubicBezTo>
                  <a:pt x="10171" y="14232"/>
                  <a:pt x="10171" y="14232"/>
                  <a:pt x="10171" y="14232"/>
                </a:cubicBezTo>
                <a:cubicBezTo>
                  <a:pt x="9919" y="14484"/>
                  <a:pt x="9668" y="14484"/>
                  <a:pt x="9416" y="14484"/>
                </a:cubicBezTo>
                <a:cubicBezTo>
                  <a:pt x="9165" y="14484"/>
                  <a:pt x="8913" y="14484"/>
                  <a:pt x="8626" y="14232"/>
                </a:cubicBezTo>
                <a:cubicBezTo>
                  <a:pt x="5607" y="11177"/>
                  <a:pt x="5607" y="11177"/>
                  <a:pt x="5607" y="11177"/>
                </a:cubicBezTo>
                <a:cubicBezTo>
                  <a:pt x="5355" y="10926"/>
                  <a:pt x="5355" y="10674"/>
                  <a:pt x="5355" y="10423"/>
                </a:cubicBezTo>
                <a:cubicBezTo>
                  <a:pt x="5355" y="9919"/>
                  <a:pt x="5858" y="9416"/>
                  <a:pt x="6361" y="9416"/>
                </a:cubicBezTo>
                <a:cubicBezTo>
                  <a:pt x="6613" y="9416"/>
                  <a:pt x="6865" y="9416"/>
                  <a:pt x="7116" y="9668"/>
                </a:cubicBezTo>
                <a:cubicBezTo>
                  <a:pt x="9416" y="11968"/>
                  <a:pt x="9416" y="11968"/>
                  <a:pt x="9416" y="11968"/>
                </a:cubicBezTo>
                <a:cubicBezTo>
                  <a:pt x="14232" y="7368"/>
                  <a:pt x="14232" y="7368"/>
                  <a:pt x="14232" y="7368"/>
                </a:cubicBezTo>
                <a:cubicBezTo>
                  <a:pt x="14232" y="7116"/>
                  <a:pt x="14484" y="7116"/>
                  <a:pt x="14735" y="7116"/>
                </a:cubicBezTo>
                <a:cubicBezTo>
                  <a:pt x="15490" y="7116"/>
                  <a:pt x="15742" y="7368"/>
                  <a:pt x="15742" y="8122"/>
                </a:cubicBezTo>
                <a:cubicBezTo>
                  <a:pt x="15742" y="8410"/>
                  <a:pt x="15742" y="8662"/>
                  <a:pt x="15490" y="8662"/>
                </a:cubicBezTo>
                <a:close/>
              </a:path>
            </a:pathLst>
          </a:custGeom>
          <a:solidFill>
            <a:srgbClr val="FFFFFF"/>
          </a:solidFill>
          <a:ln w="12700">
            <a:miter lim="400000"/>
          </a:ln>
        </p:spPr>
        <p:txBody>
          <a:bodyPr lIns="45719" rIns="45719" anchor="ctr"/>
          <a:lstStyle/>
          <a:p>
            <a:pPr algn="l" defTabSz="457200">
              <a:defRPr sz="1800" cap="none">
                <a:solidFill>
                  <a:srgbClr val="464646"/>
                </a:solidFill>
                <a:latin typeface="Lato Regular"/>
                <a:ea typeface="Lato Regular"/>
                <a:cs typeface="Lato Regular"/>
                <a:sym typeface="Lato Regular"/>
              </a:defRPr>
            </a:pPr>
            <a:endParaRPr/>
          </a:p>
        </p:txBody>
      </p:sp>
      <p:sp>
        <p:nvSpPr>
          <p:cNvPr id="168" name="Shape"/>
          <p:cNvSpPr/>
          <p:nvPr/>
        </p:nvSpPr>
        <p:spPr>
          <a:xfrm>
            <a:off x="2895600" y="8975326"/>
            <a:ext cx="635001" cy="635166"/>
          </a:xfrm>
          <a:custGeom>
            <a:avLst/>
            <a:gdLst/>
            <a:ahLst/>
            <a:cxnLst>
              <a:cxn ang="0">
                <a:pos x="wd2" y="hd2"/>
              </a:cxn>
              <a:cxn ang="5400000">
                <a:pos x="wd2" y="hd2"/>
              </a:cxn>
              <a:cxn ang="10800000">
                <a:pos x="wd2" y="hd2"/>
              </a:cxn>
              <a:cxn ang="16200000">
                <a:pos x="wd2" y="hd2"/>
              </a:cxn>
            </a:cxnLst>
            <a:rect l="0" t="0" r="r" b="b"/>
            <a:pathLst>
              <a:path w="21600" h="21600" extrusionOk="0">
                <a:moveTo>
                  <a:pt x="10674" y="21600"/>
                </a:moveTo>
                <a:cubicBezTo>
                  <a:pt x="4852" y="21600"/>
                  <a:pt x="0" y="16784"/>
                  <a:pt x="0" y="10674"/>
                </a:cubicBezTo>
                <a:cubicBezTo>
                  <a:pt x="0" y="4852"/>
                  <a:pt x="4852" y="0"/>
                  <a:pt x="10674" y="0"/>
                </a:cubicBezTo>
                <a:cubicBezTo>
                  <a:pt x="16784" y="0"/>
                  <a:pt x="21600" y="4852"/>
                  <a:pt x="21600" y="10674"/>
                </a:cubicBezTo>
                <a:cubicBezTo>
                  <a:pt x="21600" y="16784"/>
                  <a:pt x="16784" y="21600"/>
                  <a:pt x="10674" y="21600"/>
                </a:cubicBezTo>
                <a:close/>
                <a:moveTo>
                  <a:pt x="10674" y="2049"/>
                </a:moveTo>
                <a:cubicBezTo>
                  <a:pt x="5858" y="2049"/>
                  <a:pt x="2049" y="5858"/>
                  <a:pt x="2049" y="10674"/>
                </a:cubicBezTo>
                <a:cubicBezTo>
                  <a:pt x="2049" y="15490"/>
                  <a:pt x="5858" y="19551"/>
                  <a:pt x="10674" y="19551"/>
                </a:cubicBezTo>
                <a:cubicBezTo>
                  <a:pt x="15490" y="19551"/>
                  <a:pt x="19551" y="15490"/>
                  <a:pt x="19551" y="10674"/>
                </a:cubicBezTo>
                <a:cubicBezTo>
                  <a:pt x="19551" y="5858"/>
                  <a:pt x="15490" y="2049"/>
                  <a:pt x="10674" y="2049"/>
                </a:cubicBezTo>
                <a:close/>
                <a:moveTo>
                  <a:pt x="15490" y="8662"/>
                </a:moveTo>
                <a:cubicBezTo>
                  <a:pt x="10171" y="14232"/>
                  <a:pt x="10171" y="14232"/>
                  <a:pt x="10171" y="14232"/>
                </a:cubicBezTo>
                <a:cubicBezTo>
                  <a:pt x="9919" y="14484"/>
                  <a:pt x="9668" y="14484"/>
                  <a:pt x="9416" y="14484"/>
                </a:cubicBezTo>
                <a:cubicBezTo>
                  <a:pt x="9165" y="14484"/>
                  <a:pt x="8913" y="14484"/>
                  <a:pt x="8626" y="14232"/>
                </a:cubicBezTo>
                <a:cubicBezTo>
                  <a:pt x="5607" y="11177"/>
                  <a:pt x="5607" y="11177"/>
                  <a:pt x="5607" y="11177"/>
                </a:cubicBezTo>
                <a:cubicBezTo>
                  <a:pt x="5355" y="10926"/>
                  <a:pt x="5355" y="10674"/>
                  <a:pt x="5355" y="10423"/>
                </a:cubicBezTo>
                <a:cubicBezTo>
                  <a:pt x="5355" y="9919"/>
                  <a:pt x="5858" y="9416"/>
                  <a:pt x="6361" y="9416"/>
                </a:cubicBezTo>
                <a:cubicBezTo>
                  <a:pt x="6613" y="9416"/>
                  <a:pt x="6865" y="9416"/>
                  <a:pt x="7116" y="9668"/>
                </a:cubicBezTo>
                <a:cubicBezTo>
                  <a:pt x="9416" y="11968"/>
                  <a:pt x="9416" y="11968"/>
                  <a:pt x="9416" y="11968"/>
                </a:cubicBezTo>
                <a:cubicBezTo>
                  <a:pt x="14232" y="7368"/>
                  <a:pt x="14232" y="7368"/>
                  <a:pt x="14232" y="7368"/>
                </a:cubicBezTo>
                <a:cubicBezTo>
                  <a:pt x="14232" y="7116"/>
                  <a:pt x="14484" y="7116"/>
                  <a:pt x="14735" y="7116"/>
                </a:cubicBezTo>
                <a:cubicBezTo>
                  <a:pt x="15490" y="7116"/>
                  <a:pt x="15742" y="7368"/>
                  <a:pt x="15742" y="8122"/>
                </a:cubicBezTo>
                <a:cubicBezTo>
                  <a:pt x="15742" y="8410"/>
                  <a:pt x="15742" y="8662"/>
                  <a:pt x="15490" y="8662"/>
                </a:cubicBezTo>
                <a:close/>
              </a:path>
            </a:pathLst>
          </a:custGeom>
          <a:solidFill>
            <a:srgbClr val="FFFFFF"/>
          </a:solidFill>
          <a:ln w="12700">
            <a:miter lim="400000"/>
          </a:ln>
        </p:spPr>
        <p:txBody>
          <a:bodyPr lIns="45719" rIns="45719" anchor="ctr"/>
          <a:lstStyle/>
          <a:p>
            <a:pPr algn="l" defTabSz="457200">
              <a:defRPr sz="1800" cap="none">
                <a:solidFill>
                  <a:srgbClr val="464646"/>
                </a:solidFill>
                <a:latin typeface="Lato Regular"/>
                <a:ea typeface="Lato Regular"/>
                <a:cs typeface="Lato Regular"/>
                <a:sym typeface="Lato Regular"/>
              </a:defRPr>
            </a:pPr>
            <a:endParaRPr/>
          </a:p>
        </p:txBody>
      </p:sp>
      <p:sp>
        <p:nvSpPr>
          <p:cNvPr id="169" name="Shape"/>
          <p:cNvSpPr/>
          <p:nvPr/>
        </p:nvSpPr>
        <p:spPr>
          <a:xfrm>
            <a:off x="2895600" y="4906879"/>
            <a:ext cx="635001" cy="635166"/>
          </a:xfrm>
          <a:custGeom>
            <a:avLst/>
            <a:gdLst/>
            <a:ahLst/>
            <a:cxnLst>
              <a:cxn ang="0">
                <a:pos x="wd2" y="hd2"/>
              </a:cxn>
              <a:cxn ang="5400000">
                <a:pos x="wd2" y="hd2"/>
              </a:cxn>
              <a:cxn ang="10800000">
                <a:pos x="wd2" y="hd2"/>
              </a:cxn>
              <a:cxn ang="16200000">
                <a:pos x="wd2" y="hd2"/>
              </a:cxn>
            </a:cxnLst>
            <a:rect l="0" t="0" r="r" b="b"/>
            <a:pathLst>
              <a:path w="21600" h="21600" extrusionOk="0">
                <a:moveTo>
                  <a:pt x="10674" y="21600"/>
                </a:moveTo>
                <a:cubicBezTo>
                  <a:pt x="4852" y="21600"/>
                  <a:pt x="0" y="16784"/>
                  <a:pt x="0" y="10674"/>
                </a:cubicBezTo>
                <a:cubicBezTo>
                  <a:pt x="0" y="4852"/>
                  <a:pt x="4852" y="0"/>
                  <a:pt x="10674" y="0"/>
                </a:cubicBezTo>
                <a:cubicBezTo>
                  <a:pt x="16784" y="0"/>
                  <a:pt x="21600" y="4852"/>
                  <a:pt x="21600" y="10674"/>
                </a:cubicBezTo>
                <a:cubicBezTo>
                  <a:pt x="21600" y="16784"/>
                  <a:pt x="16784" y="21600"/>
                  <a:pt x="10674" y="21600"/>
                </a:cubicBezTo>
                <a:close/>
                <a:moveTo>
                  <a:pt x="10674" y="2049"/>
                </a:moveTo>
                <a:cubicBezTo>
                  <a:pt x="5858" y="2049"/>
                  <a:pt x="2049" y="5858"/>
                  <a:pt x="2049" y="10674"/>
                </a:cubicBezTo>
                <a:cubicBezTo>
                  <a:pt x="2049" y="15490"/>
                  <a:pt x="5858" y="19551"/>
                  <a:pt x="10674" y="19551"/>
                </a:cubicBezTo>
                <a:cubicBezTo>
                  <a:pt x="15490" y="19551"/>
                  <a:pt x="19551" y="15490"/>
                  <a:pt x="19551" y="10674"/>
                </a:cubicBezTo>
                <a:cubicBezTo>
                  <a:pt x="19551" y="5858"/>
                  <a:pt x="15490" y="2049"/>
                  <a:pt x="10674" y="2049"/>
                </a:cubicBezTo>
                <a:close/>
                <a:moveTo>
                  <a:pt x="15490" y="8662"/>
                </a:moveTo>
                <a:cubicBezTo>
                  <a:pt x="10171" y="14232"/>
                  <a:pt x="10171" y="14232"/>
                  <a:pt x="10171" y="14232"/>
                </a:cubicBezTo>
                <a:cubicBezTo>
                  <a:pt x="9919" y="14484"/>
                  <a:pt x="9668" y="14484"/>
                  <a:pt x="9416" y="14484"/>
                </a:cubicBezTo>
                <a:cubicBezTo>
                  <a:pt x="9165" y="14484"/>
                  <a:pt x="8913" y="14484"/>
                  <a:pt x="8626" y="14232"/>
                </a:cubicBezTo>
                <a:cubicBezTo>
                  <a:pt x="5607" y="11177"/>
                  <a:pt x="5607" y="11177"/>
                  <a:pt x="5607" y="11177"/>
                </a:cubicBezTo>
                <a:cubicBezTo>
                  <a:pt x="5355" y="10926"/>
                  <a:pt x="5355" y="10674"/>
                  <a:pt x="5355" y="10423"/>
                </a:cubicBezTo>
                <a:cubicBezTo>
                  <a:pt x="5355" y="9919"/>
                  <a:pt x="5858" y="9416"/>
                  <a:pt x="6361" y="9416"/>
                </a:cubicBezTo>
                <a:cubicBezTo>
                  <a:pt x="6613" y="9416"/>
                  <a:pt x="6865" y="9416"/>
                  <a:pt x="7116" y="9668"/>
                </a:cubicBezTo>
                <a:cubicBezTo>
                  <a:pt x="9416" y="11968"/>
                  <a:pt x="9416" y="11968"/>
                  <a:pt x="9416" y="11968"/>
                </a:cubicBezTo>
                <a:cubicBezTo>
                  <a:pt x="14232" y="7368"/>
                  <a:pt x="14232" y="7368"/>
                  <a:pt x="14232" y="7368"/>
                </a:cubicBezTo>
                <a:cubicBezTo>
                  <a:pt x="14232" y="7116"/>
                  <a:pt x="14484" y="7116"/>
                  <a:pt x="14735" y="7116"/>
                </a:cubicBezTo>
                <a:cubicBezTo>
                  <a:pt x="15490" y="7116"/>
                  <a:pt x="15742" y="7368"/>
                  <a:pt x="15742" y="8122"/>
                </a:cubicBezTo>
                <a:cubicBezTo>
                  <a:pt x="15742" y="8410"/>
                  <a:pt x="15742" y="8662"/>
                  <a:pt x="15490" y="8662"/>
                </a:cubicBezTo>
                <a:close/>
              </a:path>
            </a:pathLst>
          </a:custGeom>
          <a:solidFill>
            <a:srgbClr val="FFFFFF"/>
          </a:solidFill>
          <a:ln w="12700">
            <a:miter lim="400000"/>
          </a:ln>
        </p:spPr>
        <p:txBody>
          <a:bodyPr lIns="45719" rIns="45719" anchor="ctr"/>
          <a:lstStyle/>
          <a:p>
            <a:pPr algn="l" defTabSz="457200">
              <a:defRPr sz="1800" cap="none">
                <a:solidFill>
                  <a:srgbClr val="464646"/>
                </a:solidFill>
                <a:latin typeface="Lato Regular"/>
                <a:ea typeface="Lato Regular"/>
                <a:cs typeface="Lato Regular"/>
                <a:sym typeface="Lato Regular"/>
              </a:defRPr>
            </a:pPr>
            <a:endParaRPr/>
          </a:p>
        </p:txBody>
      </p:sp>
      <p:sp>
        <p:nvSpPr>
          <p:cNvPr id="170" name="Empowered associates"/>
          <p:cNvSpPr txBox="1"/>
          <p:nvPr/>
        </p:nvSpPr>
        <p:spPr>
          <a:xfrm>
            <a:off x="15049500" y="4917122"/>
            <a:ext cx="6629400" cy="6121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spAutoFit/>
          </a:bodyPr>
          <a:lstStyle>
            <a:lvl1pPr algn="l" defTabSz="457200">
              <a:lnSpc>
                <a:spcPct val="110000"/>
              </a:lnSpc>
              <a:defRPr sz="3400" cap="none"/>
            </a:lvl1pPr>
          </a:lstStyle>
          <a:p>
            <a:r>
              <a:t>Defined revenue brackets</a:t>
            </a:r>
          </a:p>
        </p:txBody>
      </p:sp>
      <p:sp>
        <p:nvSpPr>
          <p:cNvPr id="171" name="Shape"/>
          <p:cNvSpPr/>
          <p:nvPr/>
        </p:nvSpPr>
        <p:spPr>
          <a:xfrm>
            <a:off x="13868400" y="4905607"/>
            <a:ext cx="635000" cy="635166"/>
          </a:xfrm>
          <a:custGeom>
            <a:avLst/>
            <a:gdLst/>
            <a:ahLst/>
            <a:cxnLst>
              <a:cxn ang="0">
                <a:pos x="wd2" y="hd2"/>
              </a:cxn>
              <a:cxn ang="5400000">
                <a:pos x="wd2" y="hd2"/>
              </a:cxn>
              <a:cxn ang="10800000">
                <a:pos x="wd2" y="hd2"/>
              </a:cxn>
              <a:cxn ang="16200000">
                <a:pos x="wd2" y="hd2"/>
              </a:cxn>
            </a:cxnLst>
            <a:rect l="0" t="0" r="r" b="b"/>
            <a:pathLst>
              <a:path w="21600" h="21600" extrusionOk="0">
                <a:moveTo>
                  <a:pt x="10674" y="21600"/>
                </a:moveTo>
                <a:cubicBezTo>
                  <a:pt x="4852" y="21600"/>
                  <a:pt x="0" y="16784"/>
                  <a:pt x="0" y="10674"/>
                </a:cubicBezTo>
                <a:cubicBezTo>
                  <a:pt x="0" y="4852"/>
                  <a:pt x="4852" y="0"/>
                  <a:pt x="10674" y="0"/>
                </a:cubicBezTo>
                <a:cubicBezTo>
                  <a:pt x="16784" y="0"/>
                  <a:pt x="21600" y="4852"/>
                  <a:pt x="21600" y="10674"/>
                </a:cubicBezTo>
                <a:cubicBezTo>
                  <a:pt x="21600" y="16784"/>
                  <a:pt x="16784" y="21600"/>
                  <a:pt x="10674" y="21600"/>
                </a:cubicBezTo>
                <a:close/>
                <a:moveTo>
                  <a:pt x="10674" y="2049"/>
                </a:moveTo>
                <a:cubicBezTo>
                  <a:pt x="5858" y="2049"/>
                  <a:pt x="2049" y="5858"/>
                  <a:pt x="2049" y="10674"/>
                </a:cubicBezTo>
                <a:cubicBezTo>
                  <a:pt x="2049" y="15490"/>
                  <a:pt x="5858" y="19551"/>
                  <a:pt x="10674" y="19551"/>
                </a:cubicBezTo>
                <a:cubicBezTo>
                  <a:pt x="15490" y="19551"/>
                  <a:pt x="19551" y="15490"/>
                  <a:pt x="19551" y="10674"/>
                </a:cubicBezTo>
                <a:cubicBezTo>
                  <a:pt x="19551" y="5858"/>
                  <a:pt x="15490" y="2049"/>
                  <a:pt x="10674" y="2049"/>
                </a:cubicBezTo>
                <a:close/>
                <a:moveTo>
                  <a:pt x="15490" y="8662"/>
                </a:moveTo>
                <a:cubicBezTo>
                  <a:pt x="10171" y="14232"/>
                  <a:pt x="10171" y="14232"/>
                  <a:pt x="10171" y="14232"/>
                </a:cubicBezTo>
                <a:cubicBezTo>
                  <a:pt x="9919" y="14484"/>
                  <a:pt x="9668" y="14484"/>
                  <a:pt x="9416" y="14484"/>
                </a:cubicBezTo>
                <a:cubicBezTo>
                  <a:pt x="9165" y="14484"/>
                  <a:pt x="8913" y="14484"/>
                  <a:pt x="8626" y="14232"/>
                </a:cubicBezTo>
                <a:cubicBezTo>
                  <a:pt x="5607" y="11177"/>
                  <a:pt x="5607" y="11177"/>
                  <a:pt x="5607" y="11177"/>
                </a:cubicBezTo>
                <a:cubicBezTo>
                  <a:pt x="5355" y="10926"/>
                  <a:pt x="5355" y="10674"/>
                  <a:pt x="5355" y="10423"/>
                </a:cubicBezTo>
                <a:cubicBezTo>
                  <a:pt x="5355" y="9919"/>
                  <a:pt x="5858" y="9416"/>
                  <a:pt x="6361" y="9416"/>
                </a:cubicBezTo>
                <a:cubicBezTo>
                  <a:pt x="6613" y="9416"/>
                  <a:pt x="6865" y="9416"/>
                  <a:pt x="7116" y="9668"/>
                </a:cubicBezTo>
                <a:cubicBezTo>
                  <a:pt x="9416" y="11968"/>
                  <a:pt x="9416" y="11968"/>
                  <a:pt x="9416" y="11968"/>
                </a:cubicBezTo>
                <a:cubicBezTo>
                  <a:pt x="14232" y="7368"/>
                  <a:pt x="14232" y="7368"/>
                  <a:pt x="14232" y="7368"/>
                </a:cubicBezTo>
                <a:cubicBezTo>
                  <a:pt x="14232" y="7116"/>
                  <a:pt x="14484" y="7116"/>
                  <a:pt x="14735" y="7116"/>
                </a:cubicBezTo>
                <a:cubicBezTo>
                  <a:pt x="15490" y="7116"/>
                  <a:pt x="15742" y="7368"/>
                  <a:pt x="15742" y="8122"/>
                </a:cubicBezTo>
                <a:cubicBezTo>
                  <a:pt x="15742" y="8410"/>
                  <a:pt x="15742" y="8662"/>
                  <a:pt x="15490" y="8662"/>
                </a:cubicBezTo>
                <a:close/>
              </a:path>
            </a:pathLst>
          </a:custGeom>
          <a:solidFill>
            <a:srgbClr val="FFFFFF"/>
          </a:solidFill>
          <a:ln w="12700">
            <a:miter lim="400000"/>
          </a:ln>
        </p:spPr>
        <p:txBody>
          <a:bodyPr lIns="45719" rIns="45719" anchor="ctr"/>
          <a:lstStyle/>
          <a:p>
            <a:pPr algn="l" defTabSz="457200">
              <a:defRPr sz="1800" cap="none">
                <a:solidFill>
                  <a:srgbClr val="464646"/>
                </a:solidFill>
                <a:latin typeface="Lato Regular"/>
                <a:ea typeface="Lato Regular"/>
                <a:cs typeface="Lato Regular"/>
                <a:sym typeface="Lato Regular"/>
              </a:defRPr>
            </a:pPr>
            <a:endParaRPr/>
          </a:p>
        </p:txBody>
      </p:sp>
      <p:sp>
        <p:nvSpPr>
          <p:cNvPr id="172" name="Empowered associates"/>
          <p:cNvSpPr txBox="1"/>
          <p:nvPr/>
        </p:nvSpPr>
        <p:spPr>
          <a:xfrm>
            <a:off x="15049500" y="6936422"/>
            <a:ext cx="6629400" cy="6121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spAutoFit/>
          </a:bodyPr>
          <a:lstStyle>
            <a:lvl1pPr algn="l" defTabSz="457200">
              <a:lnSpc>
                <a:spcPct val="110000"/>
              </a:lnSpc>
              <a:defRPr sz="3400" cap="none"/>
            </a:lvl1pPr>
          </a:lstStyle>
          <a:p>
            <a:r>
              <a:t>Number of employee brackets</a:t>
            </a:r>
          </a:p>
        </p:txBody>
      </p:sp>
      <p:sp>
        <p:nvSpPr>
          <p:cNvPr id="173" name="Shape"/>
          <p:cNvSpPr/>
          <p:nvPr/>
        </p:nvSpPr>
        <p:spPr>
          <a:xfrm>
            <a:off x="13868400" y="6924907"/>
            <a:ext cx="635000" cy="635166"/>
          </a:xfrm>
          <a:custGeom>
            <a:avLst/>
            <a:gdLst/>
            <a:ahLst/>
            <a:cxnLst>
              <a:cxn ang="0">
                <a:pos x="wd2" y="hd2"/>
              </a:cxn>
              <a:cxn ang="5400000">
                <a:pos x="wd2" y="hd2"/>
              </a:cxn>
              <a:cxn ang="10800000">
                <a:pos x="wd2" y="hd2"/>
              </a:cxn>
              <a:cxn ang="16200000">
                <a:pos x="wd2" y="hd2"/>
              </a:cxn>
            </a:cxnLst>
            <a:rect l="0" t="0" r="r" b="b"/>
            <a:pathLst>
              <a:path w="21600" h="21600" extrusionOk="0">
                <a:moveTo>
                  <a:pt x="10674" y="21600"/>
                </a:moveTo>
                <a:cubicBezTo>
                  <a:pt x="4852" y="21600"/>
                  <a:pt x="0" y="16784"/>
                  <a:pt x="0" y="10674"/>
                </a:cubicBezTo>
                <a:cubicBezTo>
                  <a:pt x="0" y="4852"/>
                  <a:pt x="4852" y="0"/>
                  <a:pt x="10674" y="0"/>
                </a:cubicBezTo>
                <a:cubicBezTo>
                  <a:pt x="16784" y="0"/>
                  <a:pt x="21600" y="4852"/>
                  <a:pt x="21600" y="10674"/>
                </a:cubicBezTo>
                <a:cubicBezTo>
                  <a:pt x="21600" y="16784"/>
                  <a:pt x="16784" y="21600"/>
                  <a:pt x="10674" y="21600"/>
                </a:cubicBezTo>
                <a:close/>
                <a:moveTo>
                  <a:pt x="10674" y="2049"/>
                </a:moveTo>
                <a:cubicBezTo>
                  <a:pt x="5858" y="2049"/>
                  <a:pt x="2049" y="5858"/>
                  <a:pt x="2049" y="10674"/>
                </a:cubicBezTo>
                <a:cubicBezTo>
                  <a:pt x="2049" y="15490"/>
                  <a:pt x="5858" y="19551"/>
                  <a:pt x="10674" y="19551"/>
                </a:cubicBezTo>
                <a:cubicBezTo>
                  <a:pt x="15490" y="19551"/>
                  <a:pt x="19551" y="15490"/>
                  <a:pt x="19551" y="10674"/>
                </a:cubicBezTo>
                <a:cubicBezTo>
                  <a:pt x="19551" y="5858"/>
                  <a:pt x="15490" y="2049"/>
                  <a:pt x="10674" y="2049"/>
                </a:cubicBezTo>
                <a:close/>
                <a:moveTo>
                  <a:pt x="15490" y="8662"/>
                </a:moveTo>
                <a:cubicBezTo>
                  <a:pt x="10171" y="14232"/>
                  <a:pt x="10171" y="14232"/>
                  <a:pt x="10171" y="14232"/>
                </a:cubicBezTo>
                <a:cubicBezTo>
                  <a:pt x="9919" y="14484"/>
                  <a:pt x="9668" y="14484"/>
                  <a:pt x="9416" y="14484"/>
                </a:cubicBezTo>
                <a:cubicBezTo>
                  <a:pt x="9165" y="14484"/>
                  <a:pt x="8913" y="14484"/>
                  <a:pt x="8626" y="14232"/>
                </a:cubicBezTo>
                <a:cubicBezTo>
                  <a:pt x="5607" y="11177"/>
                  <a:pt x="5607" y="11177"/>
                  <a:pt x="5607" y="11177"/>
                </a:cubicBezTo>
                <a:cubicBezTo>
                  <a:pt x="5355" y="10926"/>
                  <a:pt x="5355" y="10674"/>
                  <a:pt x="5355" y="10423"/>
                </a:cubicBezTo>
                <a:cubicBezTo>
                  <a:pt x="5355" y="9919"/>
                  <a:pt x="5858" y="9416"/>
                  <a:pt x="6361" y="9416"/>
                </a:cubicBezTo>
                <a:cubicBezTo>
                  <a:pt x="6613" y="9416"/>
                  <a:pt x="6865" y="9416"/>
                  <a:pt x="7116" y="9668"/>
                </a:cubicBezTo>
                <a:cubicBezTo>
                  <a:pt x="9416" y="11968"/>
                  <a:pt x="9416" y="11968"/>
                  <a:pt x="9416" y="11968"/>
                </a:cubicBezTo>
                <a:cubicBezTo>
                  <a:pt x="14232" y="7368"/>
                  <a:pt x="14232" y="7368"/>
                  <a:pt x="14232" y="7368"/>
                </a:cubicBezTo>
                <a:cubicBezTo>
                  <a:pt x="14232" y="7116"/>
                  <a:pt x="14484" y="7116"/>
                  <a:pt x="14735" y="7116"/>
                </a:cubicBezTo>
                <a:cubicBezTo>
                  <a:pt x="15490" y="7116"/>
                  <a:pt x="15742" y="7368"/>
                  <a:pt x="15742" y="8122"/>
                </a:cubicBezTo>
                <a:cubicBezTo>
                  <a:pt x="15742" y="8410"/>
                  <a:pt x="15742" y="8662"/>
                  <a:pt x="15490" y="8662"/>
                </a:cubicBezTo>
                <a:close/>
              </a:path>
            </a:pathLst>
          </a:custGeom>
          <a:solidFill>
            <a:srgbClr val="FFFFFF"/>
          </a:solidFill>
          <a:ln w="12700">
            <a:miter lim="400000"/>
          </a:ln>
        </p:spPr>
        <p:txBody>
          <a:bodyPr lIns="45719" rIns="45719" anchor="ctr"/>
          <a:lstStyle/>
          <a:p>
            <a:pPr algn="l" defTabSz="457200">
              <a:defRPr sz="1800" cap="none">
                <a:solidFill>
                  <a:srgbClr val="464646"/>
                </a:solidFill>
                <a:latin typeface="Lato Regular"/>
                <a:ea typeface="Lato Regular"/>
                <a:cs typeface="Lato Regular"/>
                <a:sym typeface="Lato Regular"/>
              </a:defRPr>
            </a:pPr>
            <a:endParaRPr/>
          </a:p>
        </p:txBody>
      </p:sp>
      <p:sp>
        <p:nvSpPr>
          <p:cNvPr id="174" name="Shape"/>
          <p:cNvSpPr/>
          <p:nvPr/>
        </p:nvSpPr>
        <p:spPr>
          <a:xfrm>
            <a:off x="13868400" y="4905607"/>
            <a:ext cx="635000" cy="635166"/>
          </a:xfrm>
          <a:custGeom>
            <a:avLst/>
            <a:gdLst/>
            <a:ahLst/>
            <a:cxnLst>
              <a:cxn ang="0">
                <a:pos x="wd2" y="hd2"/>
              </a:cxn>
              <a:cxn ang="5400000">
                <a:pos x="wd2" y="hd2"/>
              </a:cxn>
              <a:cxn ang="10800000">
                <a:pos x="wd2" y="hd2"/>
              </a:cxn>
              <a:cxn ang="16200000">
                <a:pos x="wd2" y="hd2"/>
              </a:cxn>
            </a:cxnLst>
            <a:rect l="0" t="0" r="r" b="b"/>
            <a:pathLst>
              <a:path w="21600" h="21600" extrusionOk="0">
                <a:moveTo>
                  <a:pt x="10674" y="21600"/>
                </a:moveTo>
                <a:cubicBezTo>
                  <a:pt x="4852" y="21600"/>
                  <a:pt x="0" y="16784"/>
                  <a:pt x="0" y="10674"/>
                </a:cubicBezTo>
                <a:cubicBezTo>
                  <a:pt x="0" y="4852"/>
                  <a:pt x="4852" y="0"/>
                  <a:pt x="10674" y="0"/>
                </a:cubicBezTo>
                <a:cubicBezTo>
                  <a:pt x="16784" y="0"/>
                  <a:pt x="21600" y="4852"/>
                  <a:pt x="21600" y="10674"/>
                </a:cubicBezTo>
                <a:cubicBezTo>
                  <a:pt x="21600" y="16784"/>
                  <a:pt x="16784" y="21600"/>
                  <a:pt x="10674" y="21600"/>
                </a:cubicBezTo>
                <a:close/>
                <a:moveTo>
                  <a:pt x="10674" y="2049"/>
                </a:moveTo>
                <a:cubicBezTo>
                  <a:pt x="5858" y="2049"/>
                  <a:pt x="2049" y="5858"/>
                  <a:pt x="2049" y="10674"/>
                </a:cubicBezTo>
                <a:cubicBezTo>
                  <a:pt x="2049" y="15490"/>
                  <a:pt x="5858" y="19551"/>
                  <a:pt x="10674" y="19551"/>
                </a:cubicBezTo>
                <a:cubicBezTo>
                  <a:pt x="15490" y="19551"/>
                  <a:pt x="19551" y="15490"/>
                  <a:pt x="19551" y="10674"/>
                </a:cubicBezTo>
                <a:cubicBezTo>
                  <a:pt x="19551" y="5858"/>
                  <a:pt x="15490" y="2049"/>
                  <a:pt x="10674" y="2049"/>
                </a:cubicBezTo>
                <a:close/>
                <a:moveTo>
                  <a:pt x="15490" y="8662"/>
                </a:moveTo>
                <a:cubicBezTo>
                  <a:pt x="10171" y="14232"/>
                  <a:pt x="10171" y="14232"/>
                  <a:pt x="10171" y="14232"/>
                </a:cubicBezTo>
                <a:cubicBezTo>
                  <a:pt x="9919" y="14484"/>
                  <a:pt x="9668" y="14484"/>
                  <a:pt x="9416" y="14484"/>
                </a:cubicBezTo>
                <a:cubicBezTo>
                  <a:pt x="9165" y="14484"/>
                  <a:pt x="8913" y="14484"/>
                  <a:pt x="8626" y="14232"/>
                </a:cubicBezTo>
                <a:cubicBezTo>
                  <a:pt x="5607" y="11177"/>
                  <a:pt x="5607" y="11177"/>
                  <a:pt x="5607" y="11177"/>
                </a:cubicBezTo>
                <a:cubicBezTo>
                  <a:pt x="5355" y="10926"/>
                  <a:pt x="5355" y="10674"/>
                  <a:pt x="5355" y="10423"/>
                </a:cubicBezTo>
                <a:cubicBezTo>
                  <a:pt x="5355" y="9919"/>
                  <a:pt x="5858" y="9416"/>
                  <a:pt x="6361" y="9416"/>
                </a:cubicBezTo>
                <a:cubicBezTo>
                  <a:pt x="6613" y="9416"/>
                  <a:pt x="6865" y="9416"/>
                  <a:pt x="7116" y="9668"/>
                </a:cubicBezTo>
                <a:cubicBezTo>
                  <a:pt x="9416" y="11968"/>
                  <a:pt x="9416" y="11968"/>
                  <a:pt x="9416" y="11968"/>
                </a:cubicBezTo>
                <a:cubicBezTo>
                  <a:pt x="14232" y="7368"/>
                  <a:pt x="14232" y="7368"/>
                  <a:pt x="14232" y="7368"/>
                </a:cubicBezTo>
                <a:cubicBezTo>
                  <a:pt x="14232" y="7116"/>
                  <a:pt x="14484" y="7116"/>
                  <a:pt x="14735" y="7116"/>
                </a:cubicBezTo>
                <a:cubicBezTo>
                  <a:pt x="15490" y="7116"/>
                  <a:pt x="15742" y="7368"/>
                  <a:pt x="15742" y="8122"/>
                </a:cubicBezTo>
                <a:cubicBezTo>
                  <a:pt x="15742" y="8410"/>
                  <a:pt x="15742" y="8662"/>
                  <a:pt x="15490" y="8662"/>
                </a:cubicBezTo>
                <a:close/>
              </a:path>
            </a:pathLst>
          </a:custGeom>
          <a:solidFill>
            <a:srgbClr val="FFFFFF"/>
          </a:solidFill>
          <a:ln w="12700">
            <a:miter lim="400000"/>
          </a:ln>
        </p:spPr>
        <p:txBody>
          <a:bodyPr lIns="45719" rIns="45719" anchor="ctr"/>
          <a:lstStyle/>
          <a:p>
            <a:pPr algn="l" defTabSz="457200">
              <a:defRPr sz="1800" cap="none">
                <a:solidFill>
                  <a:srgbClr val="464646"/>
                </a:solidFill>
                <a:latin typeface="Lato Regular"/>
                <a:ea typeface="Lato Regular"/>
                <a:cs typeface="Lato Regular"/>
                <a:sym typeface="Lato Regular"/>
              </a:defRPr>
            </a:pPr>
            <a:endParaRPr/>
          </a:p>
        </p:txBody>
      </p:sp>
    </p:spTree>
  </p:cSld>
  <p:clrMapOvr>
    <a:masterClrMapping/>
  </p:clrMapOvr>
  <mc:AlternateContent xmlns:mc="http://schemas.openxmlformats.org/markup-compatibility/2006" xmlns:p14="http://schemas.microsoft.com/office/powerpoint/2010/main">
    <mc:Choice Requires="p14">
      <p:transition spd="slow" p14:dur="1200">
        <p:push dir="u"/>
      </p:transition>
    </mc:Choice>
    <mc:Fallback xmlns:a14="http://schemas.microsoft.com/office/drawing/2010/main" xmlns:m="http://schemas.openxmlformats.org/officeDocument/2006/math"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 name="Examples of Non-MECE Segmentation"/>
          <p:cNvSpPr txBox="1">
            <a:spLocks noGrp="1"/>
          </p:cNvSpPr>
          <p:nvPr>
            <p:ph type="title"/>
          </p:nvPr>
        </p:nvSpPr>
        <p:spPr>
          <a:prstGeom prst="rect">
            <a:avLst/>
          </a:prstGeom>
        </p:spPr>
        <p:txBody>
          <a:bodyPr/>
          <a:lstStyle>
            <a:lvl1pPr>
              <a:lnSpc>
                <a:spcPct val="100000"/>
              </a:lnSpc>
            </a:lvl1pPr>
          </a:lstStyle>
          <a:p>
            <a:r>
              <a:t>Examples of Non-MECE Segmentation</a:t>
            </a:r>
          </a:p>
        </p:txBody>
      </p:sp>
      <p:sp>
        <p:nvSpPr>
          <p:cNvPr id="177" name="Slide Number"/>
          <p:cNvSpPr txBox="1">
            <a:spLocks noGrp="1"/>
          </p:cNvSpPr>
          <p:nvPr>
            <p:ph type="sldNum" sz="quarter" idx="2"/>
          </p:nvPr>
        </p:nvSpPr>
        <p:spPr>
          <a:xfrm>
            <a:off x="23140186" y="12889317"/>
            <a:ext cx="261621" cy="40640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9</a:t>
            </a:fld>
            <a:endParaRPr/>
          </a:p>
        </p:txBody>
      </p:sp>
      <p:sp>
        <p:nvSpPr>
          <p:cNvPr id="178" name="Rounded Rectangle"/>
          <p:cNvSpPr/>
          <p:nvPr/>
        </p:nvSpPr>
        <p:spPr>
          <a:xfrm rot="10800000" flipH="1">
            <a:off x="2247900" y="4716462"/>
            <a:ext cx="1016001" cy="1016001"/>
          </a:xfrm>
          <a:prstGeom prst="roundRect">
            <a:avLst>
              <a:gd name="adj" fmla="val 32500"/>
            </a:avLst>
          </a:prstGeom>
          <a:gradFill>
            <a:gsLst>
              <a:gs pos="0">
                <a:srgbClr val="3949A5"/>
              </a:gs>
              <a:gs pos="48365">
                <a:srgbClr val="485FCC"/>
              </a:gs>
              <a:gs pos="100000">
                <a:srgbClr val="23A2DC"/>
              </a:gs>
            </a:gsLst>
            <a:path path="circle">
              <a:fillToRect l="37721" t="-19636" r="62278" b="119636"/>
            </a:path>
          </a:gradFill>
          <a:ln w="12700">
            <a:miter lim="400000"/>
          </a:ln>
        </p:spPr>
        <p:txBody>
          <a:bodyPr lIns="50800" tIns="50800" rIns="50800" bIns="50800" anchor="ctr"/>
          <a:lstStyle/>
          <a:p>
            <a:pPr>
              <a:defRPr sz="3200" cap="none">
                <a:solidFill>
                  <a:srgbClr val="FFFFFF"/>
                </a:solidFill>
                <a:latin typeface="Lato Light"/>
                <a:ea typeface="Lato Light"/>
                <a:cs typeface="Lato Light"/>
                <a:sym typeface="Lato Light"/>
              </a:defRPr>
            </a:pPr>
            <a:endParaRPr/>
          </a:p>
        </p:txBody>
      </p:sp>
      <p:sp>
        <p:nvSpPr>
          <p:cNvPr id="179" name="Empowered associates"/>
          <p:cNvSpPr txBox="1"/>
          <p:nvPr/>
        </p:nvSpPr>
        <p:spPr>
          <a:xfrm>
            <a:off x="3657599" y="4701859"/>
            <a:ext cx="10160001" cy="188340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algn="l" defTabSz="457200">
              <a:lnSpc>
                <a:spcPct val="110000"/>
              </a:lnSpc>
              <a:defRPr sz="3400" cap="none"/>
            </a:pPr>
            <a:r>
              <a:t>Hobbies and Interests </a:t>
            </a:r>
          </a:p>
          <a:p>
            <a:pPr algn="l" defTabSz="457200">
              <a:lnSpc>
                <a:spcPct val="110000"/>
              </a:lnSpc>
              <a:defRPr sz="2500" cap="none">
                <a:solidFill>
                  <a:srgbClr val="717172"/>
                </a:solidFill>
                <a:latin typeface="Lato Regular"/>
                <a:ea typeface="Lato Regular"/>
                <a:cs typeface="Lato Regular"/>
                <a:sym typeface="Lato Regular"/>
              </a:defRPr>
            </a:pPr>
            <a:r>
              <a:t>not MECE because not mutually exclusive can appear in more than one category, and not collectively exhaustive because not all are involved in hobbies or interests</a:t>
            </a:r>
          </a:p>
        </p:txBody>
      </p:sp>
      <p:grpSp>
        <p:nvGrpSpPr>
          <p:cNvPr id="182" name="Group"/>
          <p:cNvGrpSpPr/>
          <p:nvPr/>
        </p:nvGrpSpPr>
        <p:grpSpPr>
          <a:xfrm>
            <a:off x="2441075" y="4909553"/>
            <a:ext cx="629651" cy="629819"/>
            <a:chOff x="0" y="0"/>
            <a:chExt cx="629650" cy="629818"/>
          </a:xfrm>
        </p:grpSpPr>
        <p:sp>
          <p:nvSpPr>
            <p:cNvPr id="180" name="Shape"/>
            <p:cNvSpPr/>
            <p:nvPr/>
          </p:nvSpPr>
          <p:spPr>
            <a:xfrm>
              <a:off x="249720" y="157931"/>
              <a:ext cx="181011" cy="313956"/>
            </a:xfrm>
            <a:custGeom>
              <a:avLst/>
              <a:gdLst/>
              <a:ahLst/>
              <a:cxnLst>
                <a:cxn ang="0">
                  <a:pos x="wd2" y="hd2"/>
                </a:cxn>
                <a:cxn ang="5400000">
                  <a:pos x="wd2" y="hd2"/>
                </a:cxn>
                <a:cxn ang="10800000">
                  <a:pos x="wd2" y="hd2"/>
                </a:cxn>
                <a:cxn ang="16200000">
                  <a:pos x="wd2" y="hd2"/>
                </a:cxn>
              </a:cxnLst>
              <a:rect l="0" t="0" r="r" b="b"/>
              <a:pathLst>
                <a:path w="21600" h="21600" extrusionOk="0">
                  <a:moveTo>
                    <a:pt x="666" y="2679"/>
                  </a:moveTo>
                  <a:cubicBezTo>
                    <a:pt x="14844" y="10773"/>
                    <a:pt x="14844" y="10773"/>
                    <a:pt x="14844" y="10773"/>
                  </a:cubicBezTo>
                  <a:cubicBezTo>
                    <a:pt x="666" y="19303"/>
                    <a:pt x="666" y="19303"/>
                    <a:pt x="666" y="19303"/>
                  </a:cubicBezTo>
                  <a:cubicBezTo>
                    <a:pt x="0" y="19303"/>
                    <a:pt x="0" y="19686"/>
                    <a:pt x="0" y="20069"/>
                  </a:cubicBezTo>
                  <a:cubicBezTo>
                    <a:pt x="0" y="21217"/>
                    <a:pt x="1427" y="21600"/>
                    <a:pt x="2759" y="21600"/>
                  </a:cubicBezTo>
                  <a:cubicBezTo>
                    <a:pt x="3426" y="21600"/>
                    <a:pt x="4092" y="21600"/>
                    <a:pt x="4758" y="21217"/>
                  </a:cubicBezTo>
                  <a:cubicBezTo>
                    <a:pt x="20934" y="11976"/>
                    <a:pt x="20934" y="11976"/>
                    <a:pt x="20934" y="11976"/>
                  </a:cubicBezTo>
                  <a:cubicBezTo>
                    <a:pt x="21600" y="11593"/>
                    <a:pt x="21600" y="11210"/>
                    <a:pt x="21600" y="10773"/>
                  </a:cubicBezTo>
                  <a:cubicBezTo>
                    <a:pt x="21600" y="10390"/>
                    <a:pt x="21600" y="10007"/>
                    <a:pt x="20934" y="9624"/>
                  </a:cubicBezTo>
                  <a:cubicBezTo>
                    <a:pt x="4758" y="383"/>
                    <a:pt x="4758" y="383"/>
                    <a:pt x="4758" y="383"/>
                  </a:cubicBezTo>
                  <a:cubicBezTo>
                    <a:pt x="4092" y="383"/>
                    <a:pt x="3426" y="0"/>
                    <a:pt x="2759" y="0"/>
                  </a:cubicBezTo>
                  <a:cubicBezTo>
                    <a:pt x="1427" y="0"/>
                    <a:pt x="0" y="766"/>
                    <a:pt x="0" y="1531"/>
                  </a:cubicBezTo>
                  <a:cubicBezTo>
                    <a:pt x="0" y="2297"/>
                    <a:pt x="666" y="2679"/>
                    <a:pt x="666" y="2679"/>
                  </a:cubicBezTo>
                </a:path>
              </a:pathLst>
            </a:custGeom>
            <a:solidFill>
              <a:srgbClr val="FFFFFF"/>
            </a:solidFill>
            <a:ln w="12700" cap="flat">
              <a:noFill/>
              <a:miter lim="400000"/>
            </a:ln>
            <a:effectLst/>
          </p:spPr>
          <p:txBody>
            <a:bodyPr wrap="square" lIns="45719" tIns="45719" rIns="45719" bIns="45719" numCol="1" anchor="ctr">
              <a:noAutofit/>
            </a:bodyPr>
            <a:lstStyle/>
            <a:p>
              <a:pPr algn="l" defTabSz="457200">
                <a:defRPr sz="1800" cap="none">
                  <a:solidFill>
                    <a:srgbClr val="464646"/>
                  </a:solidFill>
                  <a:latin typeface="Lato Regular"/>
                  <a:ea typeface="Lato Regular"/>
                  <a:cs typeface="Lato Regular"/>
                  <a:sym typeface="Lato Regular"/>
                </a:defRPr>
              </a:pPr>
              <a:endParaRPr/>
            </a:p>
          </p:txBody>
        </p:sp>
        <p:sp>
          <p:nvSpPr>
            <p:cNvPr id="181" name="Shape"/>
            <p:cNvSpPr/>
            <p:nvPr/>
          </p:nvSpPr>
          <p:spPr>
            <a:xfrm>
              <a:off x="0" y="0"/>
              <a:ext cx="629651" cy="629819"/>
            </a:xfrm>
            <a:custGeom>
              <a:avLst/>
              <a:gdLst/>
              <a:ahLst/>
              <a:cxnLst>
                <a:cxn ang="0">
                  <a:pos x="wd2" y="hd2"/>
                </a:cxn>
                <a:cxn ang="5400000">
                  <a:pos x="wd2" y="hd2"/>
                </a:cxn>
                <a:cxn ang="10800000">
                  <a:pos x="wd2" y="hd2"/>
                </a:cxn>
                <a:cxn ang="16200000">
                  <a:pos x="wd2" y="hd2"/>
                </a:cxn>
              </a:cxnLst>
              <a:rect l="0" t="0" r="r" b="b"/>
              <a:pathLst>
                <a:path w="21600" h="21600" extrusionOk="0">
                  <a:moveTo>
                    <a:pt x="10674" y="21600"/>
                  </a:moveTo>
                  <a:cubicBezTo>
                    <a:pt x="4816" y="21600"/>
                    <a:pt x="0" y="16784"/>
                    <a:pt x="0" y="10674"/>
                  </a:cubicBezTo>
                  <a:cubicBezTo>
                    <a:pt x="0" y="4852"/>
                    <a:pt x="4816" y="0"/>
                    <a:pt x="10674" y="0"/>
                  </a:cubicBezTo>
                  <a:cubicBezTo>
                    <a:pt x="16748" y="0"/>
                    <a:pt x="21600" y="4852"/>
                    <a:pt x="21600" y="10674"/>
                  </a:cubicBezTo>
                  <a:cubicBezTo>
                    <a:pt x="21600" y="16784"/>
                    <a:pt x="16748" y="21600"/>
                    <a:pt x="10674" y="21600"/>
                  </a:cubicBezTo>
                  <a:close/>
                  <a:moveTo>
                    <a:pt x="10674" y="2049"/>
                  </a:moveTo>
                  <a:cubicBezTo>
                    <a:pt x="5858" y="2049"/>
                    <a:pt x="2049" y="5858"/>
                    <a:pt x="2049" y="10674"/>
                  </a:cubicBezTo>
                  <a:cubicBezTo>
                    <a:pt x="2049" y="15490"/>
                    <a:pt x="5858" y="19551"/>
                    <a:pt x="10674" y="19551"/>
                  </a:cubicBezTo>
                  <a:cubicBezTo>
                    <a:pt x="15490" y="19551"/>
                    <a:pt x="19551" y="15490"/>
                    <a:pt x="19551" y="10674"/>
                  </a:cubicBezTo>
                  <a:cubicBezTo>
                    <a:pt x="19551" y="5858"/>
                    <a:pt x="15490" y="2049"/>
                    <a:pt x="10674" y="2049"/>
                  </a:cubicBezTo>
                  <a:close/>
                </a:path>
              </a:pathLst>
            </a:custGeom>
            <a:solidFill>
              <a:srgbClr val="FFFFFF"/>
            </a:solidFill>
            <a:ln w="12700" cap="flat">
              <a:noFill/>
              <a:miter lim="400000"/>
            </a:ln>
            <a:effectLst/>
          </p:spPr>
          <p:txBody>
            <a:bodyPr wrap="square" lIns="45719" tIns="45719" rIns="45719" bIns="45719" numCol="1" anchor="ctr">
              <a:noAutofit/>
            </a:bodyPr>
            <a:lstStyle/>
            <a:p>
              <a:pPr algn="l" defTabSz="457200">
                <a:defRPr sz="1800" cap="none">
                  <a:solidFill>
                    <a:srgbClr val="464646"/>
                  </a:solidFill>
                  <a:latin typeface="Lato Regular"/>
                  <a:ea typeface="Lato Regular"/>
                  <a:cs typeface="Lato Regular"/>
                  <a:sym typeface="Lato Regular"/>
                </a:defRPr>
              </a:pPr>
              <a:endParaRPr/>
            </a:p>
          </p:txBody>
        </p:sp>
      </p:grpSp>
      <p:sp>
        <p:nvSpPr>
          <p:cNvPr id="183" name="Rounded Rectangle"/>
          <p:cNvSpPr/>
          <p:nvPr/>
        </p:nvSpPr>
        <p:spPr>
          <a:xfrm rot="10800000" flipH="1">
            <a:off x="2247900" y="7386642"/>
            <a:ext cx="1016001" cy="1016001"/>
          </a:xfrm>
          <a:prstGeom prst="roundRect">
            <a:avLst>
              <a:gd name="adj" fmla="val 32500"/>
            </a:avLst>
          </a:prstGeom>
          <a:gradFill>
            <a:gsLst>
              <a:gs pos="0">
                <a:srgbClr val="3949A5"/>
              </a:gs>
              <a:gs pos="48365">
                <a:srgbClr val="485FCC"/>
              </a:gs>
              <a:gs pos="100000">
                <a:srgbClr val="23A2DC"/>
              </a:gs>
            </a:gsLst>
            <a:path path="circle">
              <a:fillToRect l="37721" t="-19636" r="62278" b="119636"/>
            </a:path>
          </a:gradFill>
          <a:ln w="12700">
            <a:miter lim="400000"/>
          </a:ln>
        </p:spPr>
        <p:txBody>
          <a:bodyPr lIns="50800" tIns="50800" rIns="50800" bIns="50800" anchor="ctr"/>
          <a:lstStyle/>
          <a:p>
            <a:pPr>
              <a:defRPr sz="3200" cap="none">
                <a:solidFill>
                  <a:srgbClr val="FFFFFF"/>
                </a:solidFill>
                <a:latin typeface="Lato Light"/>
                <a:ea typeface="Lato Light"/>
                <a:cs typeface="Lato Light"/>
                <a:sym typeface="Lato Light"/>
              </a:defRPr>
            </a:pPr>
            <a:endParaRPr/>
          </a:p>
        </p:txBody>
      </p:sp>
      <p:sp>
        <p:nvSpPr>
          <p:cNvPr id="184" name="Empowered associates"/>
          <p:cNvSpPr txBox="1"/>
          <p:nvPr/>
        </p:nvSpPr>
        <p:spPr>
          <a:xfrm>
            <a:off x="3657599" y="7372039"/>
            <a:ext cx="10161880" cy="188340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algn="l" defTabSz="457200">
              <a:lnSpc>
                <a:spcPct val="110000"/>
              </a:lnSpc>
              <a:defRPr sz="3400" cap="none"/>
            </a:pPr>
            <a:r>
              <a:t>Colleges Graduated From </a:t>
            </a:r>
          </a:p>
          <a:p>
            <a:pPr algn="l" defTabSz="457200">
              <a:lnSpc>
                <a:spcPct val="110000"/>
              </a:lnSpc>
              <a:defRPr sz="2500" cap="none">
                <a:solidFill>
                  <a:srgbClr val="717172"/>
                </a:solidFill>
                <a:latin typeface="Lato Regular"/>
                <a:ea typeface="Lato Regular"/>
                <a:cs typeface="Lato Regular"/>
                <a:sym typeface="Lato Regular"/>
              </a:defRPr>
            </a:pPr>
            <a:r>
              <a:t>not MECE because not mutually exclusive can appear in more than one college category ex: undergraduate college a and graduate college b, not collectively exhaustive because not all graduate from college</a:t>
            </a:r>
          </a:p>
        </p:txBody>
      </p:sp>
      <p:grpSp>
        <p:nvGrpSpPr>
          <p:cNvPr id="187" name="Group"/>
          <p:cNvGrpSpPr/>
          <p:nvPr/>
        </p:nvGrpSpPr>
        <p:grpSpPr>
          <a:xfrm>
            <a:off x="2441075" y="7579734"/>
            <a:ext cx="629651" cy="629819"/>
            <a:chOff x="0" y="0"/>
            <a:chExt cx="629650" cy="629818"/>
          </a:xfrm>
        </p:grpSpPr>
        <p:sp>
          <p:nvSpPr>
            <p:cNvPr id="185" name="Shape"/>
            <p:cNvSpPr/>
            <p:nvPr/>
          </p:nvSpPr>
          <p:spPr>
            <a:xfrm>
              <a:off x="249720" y="157931"/>
              <a:ext cx="181011" cy="313956"/>
            </a:xfrm>
            <a:custGeom>
              <a:avLst/>
              <a:gdLst/>
              <a:ahLst/>
              <a:cxnLst>
                <a:cxn ang="0">
                  <a:pos x="wd2" y="hd2"/>
                </a:cxn>
                <a:cxn ang="5400000">
                  <a:pos x="wd2" y="hd2"/>
                </a:cxn>
                <a:cxn ang="10800000">
                  <a:pos x="wd2" y="hd2"/>
                </a:cxn>
                <a:cxn ang="16200000">
                  <a:pos x="wd2" y="hd2"/>
                </a:cxn>
              </a:cxnLst>
              <a:rect l="0" t="0" r="r" b="b"/>
              <a:pathLst>
                <a:path w="21600" h="21600" extrusionOk="0">
                  <a:moveTo>
                    <a:pt x="666" y="2679"/>
                  </a:moveTo>
                  <a:cubicBezTo>
                    <a:pt x="14844" y="10773"/>
                    <a:pt x="14844" y="10773"/>
                    <a:pt x="14844" y="10773"/>
                  </a:cubicBezTo>
                  <a:cubicBezTo>
                    <a:pt x="666" y="19303"/>
                    <a:pt x="666" y="19303"/>
                    <a:pt x="666" y="19303"/>
                  </a:cubicBezTo>
                  <a:cubicBezTo>
                    <a:pt x="0" y="19303"/>
                    <a:pt x="0" y="19686"/>
                    <a:pt x="0" y="20069"/>
                  </a:cubicBezTo>
                  <a:cubicBezTo>
                    <a:pt x="0" y="21217"/>
                    <a:pt x="1427" y="21600"/>
                    <a:pt x="2759" y="21600"/>
                  </a:cubicBezTo>
                  <a:cubicBezTo>
                    <a:pt x="3426" y="21600"/>
                    <a:pt x="4092" y="21600"/>
                    <a:pt x="4758" y="21217"/>
                  </a:cubicBezTo>
                  <a:cubicBezTo>
                    <a:pt x="20934" y="11976"/>
                    <a:pt x="20934" y="11976"/>
                    <a:pt x="20934" y="11976"/>
                  </a:cubicBezTo>
                  <a:cubicBezTo>
                    <a:pt x="21600" y="11593"/>
                    <a:pt x="21600" y="11210"/>
                    <a:pt x="21600" y="10773"/>
                  </a:cubicBezTo>
                  <a:cubicBezTo>
                    <a:pt x="21600" y="10390"/>
                    <a:pt x="21600" y="10007"/>
                    <a:pt x="20934" y="9624"/>
                  </a:cubicBezTo>
                  <a:cubicBezTo>
                    <a:pt x="4758" y="383"/>
                    <a:pt x="4758" y="383"/>
                    <a:pt x="4758" y="383"/>
                  </a:cubicBezTo>
                  <a:cubicBezTo>
                    <a:pt x="4092" y="383"/>
                    <a:pt x="3426" y="0"/>
                    <a:pt x="2759" y="0"/>
                  </a:cubicBezTo>
                  <a:cubicBezTo>
                    <a:pt x="1427" y="0"/>
                    <a:pt x="0" y="766"/>
                    <a:pt x="0" y="1531"/>
                  </a:cubicBezTo>
                  <a:cubicBezTo>
                    <a:pt x="0" y="2297"/>
                    <a:pt x="666" y="2679"/>
                    <a:pt x="666" y="2679"/>
                  </a:cubicBezTo>
                </a:path>
              </a:pathLst>
            </a:custGeom>
            <a:solidFill>
              <a:srgbClr val="FFFFFF"/>
            </a:solidFill>
            <a:ln w="12700" cap="flat">
              <a:noFill/>
              <a:miter lim="400000"/>
            </a:ln>
            <a:effectLst/>
          </p:spPr>
          <p:txBody>
            <a:bodyPr wrap="square" lIns="45719" tIns="45719" rIns="45719" bIns="45719" numCol="1" anchor="ctr">
              <a:noAutofit/>
            </a:bodyPr>
            <a:lstStyle/>
            <a:p>
              <a:pPr algn="l" defTabSz="457200">
                <a:defRPr sz="1800" cap="none">
                  <a:solidFill>
                    <a:srgbClr val="464646"/>
                  </a:solidFill>
                  <a:latin typeface="Lato Regular"/>
                  <a:ea typeface="Lato Regular"/>
                  <a:cs typeface="Lato Regular"/>
                  <a:sym typeface="Lato Regular"/>
                </a:defRPr>
              </a:pPr>
              <a:endParaRPr/>
            </a:p>
          </p:txBody>
        </p:sp>
        <p:sp>
          <p:nvSpPr>
            <p:cNvPr id="186" name="Shape"/>
            <p:cNvSpPr/>
            <p:nvPr/>
          </p:nvSpPr>
          <p:spPr>
            <a:xfrm>
              <a:off x="0" y="0"/>
              <a:ext cx="629651" cy="629819"/>
            </a:xfrm>
            <a:custGeom>
              <a:avLst/>
              <a:gdLst/>
              <a:ahLst/>
              <a:cxnLst>
                <a:cxn ang="0">
                  <a:pos x="wd2" y="hd2"/>
                </a:cxn>
                <a:cxn ang="5400000">
                  <a:pos x="wd2" y="hd2"/>
                </a:cxn>
                <a:cxn ang="10800000">
                  <a:pos x="wd2" y="hd2"/>
                </a:cxn>
                <a:cxn ang="16200000">
                  <a:pos x="wd2" y="hd2"/>
                </a:cxn>
              </a:cxnLst>
              <a:rect l="0" t="0" r="r" b="b"/>
              <a:pathLst>
                <a:path w="21600" h="21600" extrusionOk="0">
                  <a:moveTo>
                    <a:pt x="10674" y="21600"/>
                  </a:moveTo>
                  <a:cubicBezTo>
                    <a:pt x="4816" y="21600"/>
                    <a:pt x="0" y="16784"/>
                    <a:pt x="0" y="10674"/>
                  </a:cubicBezTo>
                  <a:cubicBezTo>
                    <a:pt x="0" y="4852"/>
                    <a:pt x="4816" y="0"/>
                    <a:pt x="10674" y="0"/>
                  </a:cubicBezTo>
                  <a:cubicBezTo>
                    <a:pt x="16748" y="0"/>
                    <a:pt x="21600" y="4852"/>
                    <a:pt x="21600" y="10674"/>
                  </a:cubicBezTo>
                  <a:cubicBezTo>
                    <a:pt x="21600" y="16784"/>
                    <a:pt x="16748" y="21600"/>
                    <a:pt x="10674" y="21600"/>
                  </a:cubicBezTo>
                  <a:close/>
                  <a:moveTo>
                    <a:pt x="10674" y="2049"/>
                  </a:moveTo>
                  <a:cubicBezTo>
                    <a:pt x="5858" y="2049"/>
                    <a:pt x="2049" y="5858"/>
                    <a:pt x="2049" y="10674"/>
                  </a:cubicBezTo>
                  <a:cubicBezTo>
                    <a:pt x="2049" y="15490"/>
                    <a:pt x="5858" y="19551"/>
                    <a:pt x="10674" y="19551"/>
                  </a:cubicBezTo>
                  <a:cubicBezTo>
                    <a:pt x="15490" y="19551"/>
                    <a:pt x="19551" y="15490"/>
                    <a:pt x="19551" y="10674"/>
                  </a:cubicBezTo>
                  <a:cubicBezTo>
                    <a:pt x="19551" y="5858"/>
                    <a:pt x="15490" y="2049"/>
                    <a:pt x="10674" y="2049"/>
                  </a:cubicBezTo>
                  <a:close/>
                </a:path>
              </a:pathLst>
            </a:custGeom>
            <a:solidFill>
              <a:srgbClr val="FFFFFF"/>
            </a:solidFill>
            <a:ln w="12700" cap="flat">
              <a:noFill/>
              <a:miter lim="400000"/>
            </a:ln>
            <a:effectLst/>
          </p:spPr>
          <p:txBody>
            <a:bodyPr wrap="square" lIns="45719" tIns="45719" rIns="45719" bIns="45719" numCol="1" anchor="ctr">
              <a:noAutofit/>
            </a:bodyPr>
            <a:lstStyle/>
            <a:p>
              <a:pPr algn="l" defTabSz="457200">
                <a:defRPr sz="1800" cap="none">
                  <a:solidFill>
                    <a:srgbClr val="464646"/>
                  </a:solidFill>
                  <a:latin typeface="Lato Regular"/>
                  <a:ea typeface="Lato Regular"/>
                  <a:cs typeface="Lato Regular"/>
                  <a:sym typeface="Lato Regular"/>
                </a:defRPr>
              </a:pPr>
              <a:endParaRPr/>
            </a:p>
          </p:txBody>
        </p:sp>
      </p:grpSp>
    </p:spTree>
  </p:cSld>
  <p:clrMapOvr>
    <a:masterClrMapping/>
  </p:clrMapOvr>
  <mc:AlternateContent xmlns:mc="http://schemas.openxmlformats.org/markup-compatibility/2006" xmlns:p14="http://schemas.microsoft.com/office/powerpoint/2010/main">
    <mc:Choice Requires="p14">
      <p:transition spd="slow" p14:dur="1200">
        <p:push dir="u"/>
      </p:transition>
    </mc:Choice>
    <mc:Fallback xmlns:a14="http://schemas.microsoft.com/office/drawing/2010/main" xmlns:m="http://schemas.openxmlformats.org/officeDocument/2006/math"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515252"/>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Sk-Modernist"/>
        <a:ea typeface="Sk-Modernist"/>
        <a:cs typeface="Sk-Modernist"/>
      </a:majorFont>
      <a:minorFont>
        <a:latin typeface="Sk-Modernist"/>
        <a:ea typeface="Sk-Modernist"/>
        <a:cs typeface="Sk-Modernis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Lato Light"/>
            <a:ea typeface="Lato Light"/>
            <a:cs typeface="Lato Light"/>
            <a:sym typeface="Lato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300" b="0" i="0" u="none" strike="noStrike" cap="all" spc="0" normalizeH="0" baseline="0">
            <a:ln>
              <a:noFill/>
            </a:ln>
            <a:solidFill>
              <a:srgbClr val="515252"/>
            </a:solidFill>
            <a:effectLst/>
            <a:uFillTx/>
            <a:latin typeface="Lato Bold"/>
            <a:ea typeface="Lato Bold"/>
            <a:cs typeface="Lato Bold"/>
            <a:sym typeface="Lato Bol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Sk-Modernist"/>
        <a:ea typeface="Sk-Modernist"/>
        <a:cs typeface="Sk-Modernist"/>
      </a:majorFont>
      <a:minorFont>
        <a:latin typeface="Sk-Modernist"/>
        <a:ea typeface="Sk-Modernist"/>
        <a:cs typeface="Sk-Modernis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Lato Light"/>
            <a:ea typeface="Lato Light"/>
            <a:cs typeface="Lato Light"/>
            <a:sym typeface="Lato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300" b="0" i="0" u="none" strike="noStrike" cap="all" spc="0" normalizeH="0" baseline="0">
            <a:ln>
              <a:noFill/>
            </a:ln>
            <a:solidFill>
              <a:srgbClr val="515252"/>
            </a:solidFill>
            <a:effectLst/>
            <a:uFillTx/>
            <a:latin typeface="Lato Bold"/>
            <a:ea typeface="Lato Bold"/>
            <a:cs typeface="Lato Bold"/>
            <a:sym typeface="Lato Bol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9</TotalTime>
  <Words>1003</Words>
  <Application>Microsoft Office PowerPoint</Application>
  <PresentationFormat>Custom</PresentationFormat>
  <Paragraphs>152</Paragraphs>
  <Slides>27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Lato Bold</vt:lpstr>
      <vt:lpstr>Lato Light</vt:lpstr>
      <vt:lpstr>Lato Regular</vt:lpstr>
      <vt:lpstr>Sk-Modernist</vt:lpstr>
      <vt:lpstr>White</vt:lpstr>
      <vt:lpstr>PowerPoint Presentation</vt:lpstr>
      <vt:lpstr>PowerPoint Presentation</vt:lpstr>
      <vt:lpstr>The MECE principle suggests that to fix any large problem…</vt:lpstr>
      <vt:lpstr>PowerPoint Presentation</vt:lpstr>
      <vt:lpstr>PowerPoint Presentation</vt:lpstr>
      <vt:lpstr>MECE Example: Age Brackets</vt:lpstr>
      <vt:lpstr>Grouping Customers by their ages is an example of</vt:lpstr>
      <vt:lpstr>Examples of MECE Segmentation</vt:lpstr>
      <vt:lpstr>Examples of Non-MECE Segmentation</vt:lpstr>
      <vt:lpstr>PowerPoint Presentation</vt:lpstr>
      <vt:lpstr>4 Principles for using MECE</vt:lpstr>
      <vt:lpstr>Principle 2 The Sum of Parts Must  Equal the Whole Group</vt:lpstr>
      <vt:lpstr>Principle 3 Small Elements Must  Parallel One Another</vt:lpstr>
      <vt:lpstr>Principle 4 Look Out for Logical  Errors and Inconsistencies</vt:lpstr>
      <vt:lpstr>Principle 4 – Small Elements Must Parallel One Another</vt:lpstr>
      <vt:lpstr>Using MECE in a Case Interview</vt:lpstr>
      <vt:lpstr>Using MECE in a Case Interview</vt:lpstr>
      <vt:lpstr>Example of MECE in a Case Interview</vt:lpstr>
      <vt:lpstr>The Profitability Framework</vt:lpstr>
      <vt:lpstr>Profitability Framework</vt:lpstr>
      <vt:lpstr>Every Step of Profitability Framework is MECE</vt:lpstr>
      <vt:lpstr>Profitability  Framework</vt:lpstr>
      <vt:lpstr>PowerPoint Presentation</vt:lpstr>
      <vt:lpstr>MECE in Everyday Life</vt:lpstr>
      <vt:lpstr>One of the best ways to practice your MECE skills is to use it in everyday life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Kiearwn Milla</dc:creator>
  <cp:lastModifiedBy>Kirsten Mills</cp:lastModifiedBy>
  <cp:revision>9</cp:revision>
  <dcterms:modified xsi:type="dcterms:W3CDTF">2018-09-19T20:31:52Z</dcterms:modified>
</cp:coreProperties>
</file>